
<file path=[Content_Types].xml><?xml version="1.0" encoding="utf-8"?>
<Types xmlns="http://schemas.openxmlformats.org/package/2006/content-types">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6" r:id="rId1"/>
  </p:sldMasterIdLst>
  <p:notesMasterIdLst>
    <p:notesMasterId r:id="rId18"/>
  </p:notesMasterIdLst>
  <p:handoutMasterIdLst>
    <p:handoutMasterId r:id="rId19"/>
  </p:handoutMasterIdLst>
  <p:sldIdLst>
    <p:sldId id="299" r:id="rId2"/>
    <p:sldId id="303" r:id="rId3"/>
    <p:sldId id="289" r:id="rId4"/>
    <p:sldId id="258" r:id="rId5"/>
    <p:sldId id="257" r:id="rId6"/>
    <p:sldId id="317" r:id="rId7"/>
    <p:sldId id="314" r:id="rId8"/>
    <p:sldId id="316" r:id="rId9"/>
    <p:sldId id="318" r:id="rId10"/>
    <p:sldId id="320" r:id="rId11"/>
    <p:sldId id="331" r:id="rId12"/>
    <p:sldId id="332" r:id="rId13"/>
    <p:sldId id="333" r:id="rId14"/>
    <p:sldId id="335" r:id="rId15"/>
    <p:sldId id="336" r:id="rId16"/>
    <p:sldId id="337" r:id="rId17"/>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Verdana" pitchFamily="34" charset="0"/>
        <a:ea typeface="+mn-ea"/>
        <a:cs typeface="+mn-cs"/>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l" defTabSz="914400" rtl="0" eaLnBrk="1" latinLnBrk="0" hangingPunct="1">
      <a:defRPr sz="2400" kern="1200">
        <a:solidFill>
          <a:schemeClr val="tx1"/>
        </a:solidFill>
        <a:latin typeface="Verdana" pitchFamily="34" charset="0"/>
        <a:ea typeface="+mn-ea"/>
        <a:cs typeface="+mn-cs"/>
      </a:defRPr>
    </a:lvl6pPr>
    <a:lvl7pPr marL="2743200" algn="l" defTabSz="914400" rtl="0" eaLnBrk="1" latinLnBrk="0" hangingPunct="1">
      <a:defRPr sz="2400" kern="1200">
        <a:solidFill>
          <a:schemeClr val="tx1"/>
        </a:solidFill>
        <a:latin typeface="Verdana" pitchFamily="34" charset="0"/>
        <a:ea typeface="+mn-ea"/>
        <a:cs typeface="+mn-cs"/>
      </a:defRPr>
    </a:lvl7pPr>
    <a:lvl8pPr marL="3200400" algn="l" defTabSz="914400" rtl="0" eaLnBrk="1" latinLnBrk="0" hangingPunct="1">
      <a:defRPr sz="2400" kern="1200">
        <a:solidFill>
          <a:schemeClr val="tx1"/>
        </a:solidFill>
        <a:latin typeface="Verdana" pitchFamily="34" charset="0"/>
        <a:ea typeface="+mn-ea"/>
        <a:cs typeface="+mn-cs"/>
      </a:defRPr>
    </a:lvl8pPr>
    <a:lvl9pPr marL="3657600" algn="l" defTabSz="914400" rtl="0" eaLnBrk="1" latinLnBrk="0" hangingPunct="1">
      <a:defRPr sz="24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3539D7"/>
    <a:srgbClr val="9999FF"/>
    <a:srgbClr val="2D82DF"/>
    <a:srgbClr val="4FBD74"/>
    <a:srgbClr val="FFCC66"/>
    <a:srgbClr val="003399"/>
    <a:srgbClr val="990000"/>
    <a:srgbClr val="FFF4C5"/>
    <a:srgbClr val="FFDF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91" autoAdjust="0"/>
    <p:restoredTop sz="93145" autoAdjust="0"/>
  </p:normalViewPr>
  <p:slideViewPr>
    <p:cSldViewPr>
      <p:cViewPr varScale="1">
        <p:scale>
          <a:sx n="102" d="100"/>
          <a:sy n="102" d="100"/>
        </p:scale>
        <p:origin x="1230"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4FC943-2284-4B4D-9BBF-2081FF73915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99F8211-2F7D-44CD-A62C-3496463B8A28}">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en-US" sz="2800" b="1" dirty="0"/>
            <a:t>Health:</a:t>
          </a:r>
        </a:p>
        <a:p>
          <a:pPr rtl="0"/>
          <a:r>
            <a:rPr lang="en-US" sz="2000" b="1" dirty="0"/>
            <a:t>Medical – Dental- Vision</a:t>
          </a:r>
        </a:p>
      </dgm:t>
    </dgm:pt>
    <dgm:pt modelId="{37F054D9-57B3-4D57-BC04-CE87ACC533D9}" type="parTrans" cxnId="{9E60B31A-B562-4A3E-B763-7C390D9E3427}">
      <dgm:prSet/>
      <dgm:spPr/>
      <dgm:t>
        <a:bodyPr/>
        <a:lstStyle/>
        <a:p>
          <a:endParaRPr lang="en-US"/>
        </a:p>
      </dgm:t>
    </dgm:pt>
    <dgm:pt modelId="{30BD6A00-4F51-4D1B-B952-12CDA7C44B9F}" type="sibTrans" cxnId="{9E60B31A-B562-4A3E-B763-7C390D9E3427}">
      <dgm:prSet/>
      <dgm:spPr/>
      <dgm:t>
        <a:bodyPr/>
        <a:lstStyle/>
        <a:p>
          <a:endParaRPr lang="en-US"/>
        </a:p>
      </dgm:t>
    </dgm:pt>
    <dgm:pt modelId="{A24DF67C-D7F0-4862-B25E-AC7860E90CE4}">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en-US" sz="2800" b="1" dirty="0"/>
            <a:t>Life Insurance</a:t>
          </a:r>
        </a:p>
      </dgm:t>
    </dgm:pt>
    <dgm:pt modelId="{45D78F83-1604-4C3F-A6FD-AD7153E1A68F}" type="parTrans" cxnId="{3591BA53-56A3-4A02-A57D-EB2057FE9486}">
      <dgm:prSet/>
      <dgm:spPr/>
      <dgm:t>
        <a:bodyPr/>
        <a:lstStyle/>
        <a:p>
          <a:endParaRPr lang="en-US"/>
        </a:p>
      </dgm:t>
    </dgm:pt>
    <dgm:pt modelId="{E14A0DB4-5B18-4F9E-B5C7-3F4947411051}" type="sibTrans" cxnId="{3591BA53-56A3-4A02-A57D-EB2057FE9486}">
      <dgm:prSet/>
      <dgm:spPr/>
      <dgm:t>
        <a:bodyPr/>
        <a:lstStyle/>
        <a:p>
          <a:endParaRPr lang="en-US"/>
        </a:p>
      </dgm:t>
    </dgm:pt>
    <dgm:pt modelId="{50EEC731-9252-431B-97E7-A34873A06089}">
      <dgm:prSet custT="1"/>
      <dgm:spPr>
        <a:solidFill>
          <a:schemeClr val="accent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en-US" sz="2800" b="1" dirty="0"/>
            <a:t>Flexible Spending Accounts</a:t>
          </a:r>
        </a:p>
      </dgm:t>
    </dgm:pt>
    <dgm:pt modelId="{3ED7109A-B3C6-42A5-9D82-5DCDE26163E2}" type="parTrans" cxnId="{8FC5B27A-CA7A-4696-8D68-56AB1C229E48}">
      <dgm:prSet/>
      <dgm:spPr/>
      <dgm:t>
        <a:bodyPr/>
        <a:lstStyle/>
        <a:p>
          <a:endParaRPr lang="en-US"/>
        </a:p>
      </dgm:t>
    </dgm:pt>
    <dgm:pt modelId="{D27F7294-540F-471A-B710-6F29B040D51A}" type="sibTrans" cxnId="{8FC5B27A-CA7A-4696-8D68-56AB1C229E48}">
      <dgm:prSet/>
      <dgm:spPr/>
      <dgm:t>
        <a:bodyPr/>
        <a:lstStyle/>
        <a:p>
          <a:endParaRPr lang="en-US"/>
        </a:p>
      </dgm:t>
    </dgm:pt>
    <dgm:pt modelId="{BC66FA64-BA0D-4801-8223-0A09DF75E34C}">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en-US" sz="2600" b="1" dirty="0"/>
            <a:t>eService</a:t>
          </a:r>
        </a:p>
      </dgm:t>
    </dgm:pt>
    <dgm:pt modelId="{7277B7F8-7DEA-4B70-B516-D6C0045CF4BA}" type="parTrans" cxnId="{08BF1A48-0736-459F-89BA-D7A81E96DF72}">
      <dgm:prSet/>
      <dgm:spPr/>
      <dgm:t>
        <a:bodyPr/>
        <a:lstStyle/>
        <a:p>
          <a:endParaRPr lang="en-US"/>
        </a:p>
      </dgm:t>
    </dgm:pt>
    <dgm:pt modelId="{7F4B8A49-33CD-481C-96F5-A4322ABE6709}" type="sibTrans" cxnId="{08BF1A48-0736-459F-89BA-D7A81E96DF72}">
      <dgm:prSet/>
      <dgm:spPr/>
      <dgm:t>
        <a:bodyPr/>
        <a:lstStyle/>
        <a:p>
          <a:endParaRPr lang="en-US"/>
        </a:p>
      </dgm:t>
    </dgm:pt>
    <dgm:pt modelId="{63F38198-B462-4840-A8A5-C7C827E9070E}">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en-US" sz="2800" b="1" dirty="0"/>
            <a:t>Payroll</a:t>
          </a:r>
        </a:p>
      </dgm:t>
    </dgm:pt>
    <dgm:pt modelId="{67271695-451E-4592-80E0-19DF7DFD764E}" type="parTrans" cxnId="{F6DF88DF-23E2-4AEB-85F2-E965C9E4FA30}">
      <dgm:prSet/>
      <dgm:spPr/>
      <dgm:t>
        <a:bodyPr/>
        <a:lstStyle/>
        <a:p>
          <a:endParaRPr lang="en-US"/>
        </a:p>
      </dgm:t>
    </dgm:pt>
    <dgm:pt modelId="{C8D56D53-F19A-49B6-B772-4A1B1A36CD8C}" type="sibTrans" cxnId="{F6DF88DF-23E2-4AEB-85F2-E965C9E4FA30}">
      <dgm:prSet/>
      <dgm:spPr/>
      <dgm:t>
        <a:bodyPr/>
        <a:lstStyle/>
        <a:p>
          <a:endParaRPr lang="en-US"/>
        </a:p>
      </dgm:t>
    </dgm:pt>
    <dgm:pt modelId="{59FEF418-8FBB-46D7-8B1B-D88920F03B34}">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en-US" sz="2800" b="1" dirty="0"/>
            <a:t>Employee Assistance Program (EAP)</a:t>
          </a:r>
        </a:p>
      </dgm:t>
    </dgm:pt>
    <dgm:pt modelId="{4BEB87B5-5D59-41E7-B099-BD017CB80BD0}" type="parTrans" cxnId="{F8C89990-8101-4C64-B5B8-2B0EEFB5FC0E}">
      <dgm:prSet/>
      <dgm:spPr/>
      <dgm:t>
        <a:bodyPr/>
        <a:lstStyle/>
        <a:p>
          <a:endParaRPr lang="en-US"/>
        </a:p>
      </dgm:t>
    </dgm:pt>
    <dgm:pt modelId="{3C69D383-9510-4F0D-9B27-E308AAD5F119}" type="sibTrans" cxnId="{F8C89990-8101-4C64-B5B8-2B0EEFB5FC0E}">
      <dgm:prSet/>
      <dgm:spPr/>
      <dgm:t>
        <a:bodyPr/>
        <a:lstStyle/>
        <a:p>
          <a:endParaRPr lang="en-US"/>
        </a:p>
      </dgm:t>
    </dgm:pt>
    <dgm:pt modelId="{A16484F0-2EF2-45D0-8DE7-8038365F8CC6}">
      <dgm:prSet custT="1"/>
      <dgm:spPr>
        <a:solidFill>
          <a:srgbClr val="3539D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en-US" sz="2800" b="1" dirty="0"/>
            <a:t>Fitness Center</a:t>
          </a:r>
        </a:p>
      </dgm:t>
    </dgm:pt>
    <dgm:pt modelId="{47D89C02-EA8E-48F5-820B-13F8B6D9FBFB}" type="parTrans" cxnId="{E9CC44FA-BB36-46EB-B82F-EDC4630C3D56}">
      <dgm:prSet/>
      <dgm:spPr/>
      <dgm:t>
        <a:bodyPr/>
        <a:lstStyle/>
        <a:p>
          <a:endParaRPr lang="en-US"/>
        </a:p>
      </dgm:t>
    </dgm:pt>
    <dgm:pt modelId="{1B0B28BD-223F-483C-8DF8-768A19DE6E09}" type="sibTrans" cxnId="{E9CC44FA-BB36-46EB-B82F-EDC4630C3D56}">
      <dgm:prSet/>
      <dgm:spPr/>
      <dgm:t>
        <a:bodyPr/>
        <a:lstStyle/>
        <a:p>
          <a:endParaRPr lang="en-US"/>
        </a:p>
      </dgm:t>
    </dgm:pt>
    <dgm:pt modelId="{84125A72-01D5-49B0-BCB7-ECDA4FCCCBA5}" type="pres">
      <dgm:prSet presAssocID="{F44FC943-2284-4B4D-9BBF-2081FF739158}" presName="diagram" presStyleCnt="0">
        <dgm:presLayoutVars>
          <dgm:dir/>
          <dgm:resizeHandles val="exact"/>
        </dgm:presLayoutVars>
      </dgm:prSet>
      <dgm:spPr/>
    </dgm:pt>
    <dgm:pt modelId="{79D5E3E4-562A-4824-BEE1-74AFE91D5958}" type="pres">
      <dgm:prSet presAssocID="{E99F8211-2F7D-44CD-A62C-3496463B8A28}" presName="node" presStyleLbl="node1" presStyleIdx="0" presStyleCnt="7">
        <dgm:presLayoutVars>
          <dgm:bulletEnabled val="1"/>
        </dgm:presLayoutVars>
      </dgm:prSet>
      <dgm:spPr/>
    </dgm:pt>
    <dgm:pt modelId="{2BE40B42-5C92-4947-A086-A7215668B340}" type="pres">
      <dgm:prSet presAssocID="{30BD6A00-4F51-4D1B-B952-12CDA7C44B9F}" presName="sibTrans" presStyleCnt="0"/>
      <dgm:spPr/>
    </dgm:pt>
    <dgm:pt modelId="{AD429CB0-FE86-45B1-A81A-B26C4292060F}" type="pres">
      <dgm:prSet presAssocID="{A24DF67C-D7F0-4862-B25E-AC7860E90CE4}" presName="node" presStyleLbl="node1" presStyleIdx="1" presStyleCnt="7">
        <dgm:presLayoutVars>
          <dgm:bulletEnabled val="1"/>
        </dgm:presLayoutVars>
      </dgm:prSet>
      <dgm:spPr/>
    </dgm:pt>
    <dgm:pt modelId="{4307753A-8CD4-455A-99C3-EDF7E6B63DCC}" type="pres">
      <dgm:prSet presAssocID="{E14A0DB4-5B18-4F9E-B5C7-3F4947411051}" presName="sibTrans" presStyleCnt="0"/>
      <dgm:spPr/>
    </dgm:pt>
    <dgm:pt modelId="{A891F9EF-9FA3-4655-ABE0-EC67F7F4F88B}" type="pres">
      <dgm:prSet presAssocID="{50EEC731-9252-431B-97E7-A34873A06089}" presName="node" presStyleLbl="node1" presStyleIdx="2" presStyleCnt="7">
        <dgm:presLayoutVars>
          <dgm:bulletEnabled val="1"/>
        </dgm:presLayoutVars>
      </dgm:prSet>
      <dgm:spPr/>
    </dgm:pt>
    <dgm:pt modelId="{D0A50797-26AD-4343-B507-9BFD44375465}" type="pres">
      <dgm:prSet presAssocID="{D27F7294-540F-471A-B710-6F29B040D51A}" presName="sibTrans" presStyleCnt="0"/>
      <dgm:spPr/>
    </dgm:pt>
    <dgm:pt modelId="{621D0AA7-E123-4189-ADD4-35ED94EFF7F2}" type="pres">
      <dgm:prSet presAssocID="{BC66FA64-BA0D-4801-8223-0A09DF75E34C}" presName="node" presStyleLbl="node1" presStyleIdx="3" presStyleCnt="7" custLinFactNeighborX="-2025" custLinFactNeighborY="4966">
        <dgm:presLayoutVars>
          <dgm:bulletEnabled val="1"/>
        </dgm:presLayoutVars>
      </dgm:prSet>
      <dgm:spPr/>
    </dgm:pt>
    <dgm:pt modelId="{4FEE9580-E828-419A-89B0-169FD27407EC}" type="pres">
      <dgm:prSet presAssocID="{7F4B8A49-33CD-481C-96F5-A4322ABE6709}" presName="sibTrans" presStyleCnt="0"/>
      <dgm:spPr/>
    </dgm:pt>
    <dgm:pt modelId="{949A7B3B-18BA-4B4E-AC92-CADCDE584300}" type="pres">
      <dgm:prSet presAssocID="{63F38198-B462-4840-A8A5-C7C827E9070E}" presName="node" presStyleLbl="node1" presStyleIdx="4" presStyleCnt="7">
        <dgm:presLayoutVars>
          <dgm:bulletEnabled val="1"/>
        </dgm:presLayoutVars>
      </dgm:prSet>
      <dgm:spPr/>
    </dgm:pt>
    <dgm:pt modelId="{2F6352E1-25FE-4A43-9130-287F5509A8C2}" type="pres">
      <dgm:prSet presAssocID="{C8D56D53-F19A-49B6-B772-4A1B1A36CD8C}" presName="sibTrans" presStyleCnt="0"/>
      <dgm:spPr/>
    </dgm:pt>
    <dgm:pt modelId="{98C8F259-FD49-461C-B762-775722BFCA45}" type="pres">
      <dgm:prSet presAssocID="{59FEF418-8FBB-46D7-8B1B-D88920F03B34}" presName="node" presStyleLbl="node1" presStyleIdx="5" presStyleCnt="7">
        <dgm:presLayoutVars>
          <dgm:bulletEnabled val="1"/>
        </dgm:presLayoutVars>
      </dgm:prSet>
      <dgm:spPr/>
    </dgm:pt>
    <dgm:pt modelId="{43DD6A23-5BBE-4206-8AE1-70221BD0B5D4}" type="pres">
      <dgm:prSet presAssocID="{3C69D383-9510-4F0D-9B27-E308AAD5F119}" presName="sibTrans" presStyleCnt="0"/>
      <dgm:spPr/>
    </dgm:pt>
    <dgm:pt modelId="{4DDC0E05-C6AD-4CB5-A62C-067A9AB99578}" type="pres">
      <dgm:prSet presAssocID="{A16484F0-2EF2-45D0-8DE7-8038365F8CC6}" presName="node" presStyleLbl="node1" presStyleIdx="6" presStyleCnt="7" custScaleX="135295" custScaleY="110535" custLinFactNeighborX="1698" custLinFactNeighborY="-507">
        <dgm:presLayoutVars>
          <dgm:bulletEnabled val="1"/>
        </dgm:presLayoutVars>
      </dgm:prSet>
      <dgm:spPr/>
    </dgm:pt>
  </dgm:ptLst>
  <dgm:cxnLst>
    <dgm:cxn modelId="{9E60B31A-B562-4A3E-B763-7C390D9E3427}" srcId="{F44FC943-2284-4B4D-9BBF-2081FF739158}" destId="{E99F8211-2F7D-44CD-A62C-3496463B8A28}" srcOrd="0" destOrd="0" parTransId="{37F054D9-57B3-4D57-BC04-CE87ACC533D9}" sibTransId="{30BD6A00-4F51-4D1B-B952-12CDA7C44B9F}"/>
    <dgm:cxn modelId="{457FB929-7E0E-4282-8F1F-52BBD568D843}" type="presOf" srcId="{A16484F0-2EF2-45D0-8DE7-8038365F8CC6}" destId="{4DDC0E05-C6AD-4CB5-A62C-067A9AB99578}" srcOrd="0" destOrd="0" presId="urn:microsoft.com/office/officeart/2005/8/layout/default"/>
    <dgm:cxn modelId="{08BF1A48-0736-459F-89BA-D7A81E96DF72}" srcId="{F44FC943-2284-4B4D-9BBF-2081FF739158}" destId="{BC66FA64-BA0D-4801-8223-0A09DF75E34C}" srcOrd="3" destOrd="0" parTransId="{7277B7F8-7DEA-4B70-B516-D6C0045CF4BA}" sibTransId="{7F4B8A49-33CD-481C-96F5-A4322ABE6709}"/>
    <dgm:cxn modelId="{8EBF906D-8654-464A-BA77-21E62CA905C9}" type="presOf" srcId="{BC66FA64-BA0D-4801-8223-0A09DF75E34C}" destId="{621D0AA7-E123-4189-ADD4-35ED94EFF7F2}" srcOrd="0" destOrd="0" presId="urn:microsoft.com/office/officeart/2005/8/layout/default"/>
    <dgm:cxn modelId="{3591BA53-56A3-4A02-A57D-EB2057FE9486}" srcId="{F44FC943-2284-4B4D-9BBF-2081FF739158}" destId="{A24DF67C-D7F0-4862-B25E-AC7860E90CE4}" srcOrd="1" destOrd="0" parTransId="{45D78F83-1604-4C3F-A6FD-AD7153E1A68F}" sibTransId="{E14A0DB4-5B18-4F9E-B5C7-3F4947411051}"/>
    <dgm:cxn modelId="{186CE856-7B56-4950-B1BE-ACC70EC8A1B7}" type="presOf" srcId="{50EEC731-9252-431B-97E7-A34873A06089}" destId="{A891F9EF-9FA3-4655-ABE0-EC67F7F4F88B}" srcOrd="0" destOrd="0" presId="urn:microsoft.com/office/officeart/2005/8/layout/default"/>
    <dgm:cxn modelId="{8FC5B27A-CA7A-4696-8D68-56AB1C229E48}" srcId="{F44FC943-2284-4B4D-9BBF-2081FF739158}" destId="{50EEC731-9252-431B-97E7-A34873A06089}" srcOrd="2" destOrd="0" parTransId="{3ED7109A-B3C6-42A5-9D82-5DCDE26163E2}" sibTransId="{D27F7294-540F-471A-B710-6F29B040D51A}"/>
    <dgm:cxn modelId="{081DA581-E65B-4C96-86FE-38A325E1F84D}" type="presOf" srcId="{F44FC943-2284-4B4D-9BBF-2081FF739158}" destId="{84125A72-01D5-49B0-BCB7-ECDA4FCCCBA5}" srcOrd="0" destOrd="0" presId="urn:microsoft.com/office/officeart/2005/8/layout/default"/>
    <dgm:cxn modelId="{F8C89990-8101-4C64-B5B8-2B0EEFB5FC0E}" srcId="{F44FC943-2284-4B4D-9BBF-2081FF739158}" destId="{59FEF418-8FBB-46D7-8B1B-D88920F03B34}" srcOrd="5" destOrd="0" parTransId="{4BEB87B5-5D59-41E7-B099-BD017CB80BD0}" sibTransId="{3C69D383-9510-4F0D-9B27-E308AAD5F119}"/>
    <dgm:cxn modelId="{F6DF88DF-23E2-4AEB-85F2-E965C9E4FA30}" srcId="{F44FC943-2284-4B4D-9BBF-2081FF739158}" destId="{63F38198-B462-4840-A8A5-C7C827E9070E}" srcOrd="4" destOrd="0" parTransId="{67271695-451E-4592-80E0-19DF7DFD764E}" sibTransId="{C8D56D53-F19A-49B6-B772-4A1B1A36CD8C}"/>
    <dgm:cxn modelId="{865BC9F5-C0C5-404D-9D5B-595BF0A33B44}" type="presOf" srcId="{59FEF418-8FBB-46D7-8B1B-D88920F03B34}" destId="{98C8F259-FD49-461C-B762-775722BFCA45}" srcOrd="0" destOrd="0" presId="urn:microsoft.com/office/officeart/2005/8/layout/default"/>
    <dgm:cxn modelId="{8563F3F6-A93E-4D99-9FF3-20F0F37A9F49}" type="presOf" srcId="{63F38198-B462-4840-A8A5-C7C827E9070E}" destId="{949A7B3B-18BA-4B4E-AC92-CADCDE584300}" srcOrd="0" destOrd="0" presId="urn:microsoft.com/office/officeart/2005/8/layout/default"/>
    <dgm:cxn modelId="{E9CC44FA-BB36-46EB-B82F-EDC4630C3D56}" srcId="{F44FC943-2284-4B4D-9BBF-2081FF739158}" destId="{A16484F0-2EF2-45D0-8DE7-8038365F8CC6}" srcOrd="6" destOrd="0" parTransId="{47D89C02-EA8E-48F5-820B-13F8B6D9FBFB}" sibTransId="{1B0B28BD-223F-483C-8DF8-768A19DE6E09}"/>
    <dgm:cxn modelId="{A57454FC-ACB8-4314-B57D-FE2E88DD812A}" type="presOf" srcId="{E99F8211-2F7D-44CD-A62C-3496463B8A28}" destId="{79D5E3E4-562A-4824-BEE1-74AFE91D5958}" srcOrd="0" destOrd="0" presId="urn:microsoft.com/office/officeart/2005/8/layout/default"/>
    <dgm:cxn modelId="{130C5BFF-5D7F-407D-B5F0-666F9514B28F}" type="presOf" srcId="{A24DF67C-D7F0-4862-B25E-AC7860E90CE4}" destId="{AD429CB0-FE86-45B1-A81A-B26C4292060F}" srcOrd="0" destOrd="0" presId="urn:microsoft.com/office/officeart/2005/8/layout/default"/>
    <dgm:cxn modelId="{25FC5897-9F03-41D1-9C16-9E17F9C88ED6}" type="presParOf" srcId="{84125A72-01D5-49B0-BCB7-ECDA4FCCCBA5}" destId="{79D5E3E4-562A-4824-BEE1-74AFE91D5958}" srcOrd="0" destOrd="0" presId="urn:microsoft.com/office/officeart/2005/8/layout/default"/>
    <dgm:cxn modelId="{0AB1C960-4240-44AB-B37A-3B354E9E6115}" type="presParOf" srcId="{84125A72-01D5-49B0-BCB7-ECDA4FCCCBA5}" destId="{2BE40B42-5C92-4947-A086-A7215668B340}" srcOrd="1" destOrd="0" presId="urn:microsoft.com/office/officeart/2005/8/layout/default"/>
    <dgm:cxn modelId="{F8C56711-452B-4970-AA8E-0F92C4EC1102}" type="presParOf" srcId="{84125A72-01D5-49B0-BCB7-ECDA4FCCCBA5}" destId="{AD429CB0-FE86-45B1-A81A-B26C4292060F}" srcOrd="2" destOrd="0" presId="urn:microsoft.com/office/officeart/2005/8/layout/default"/>
    <dgm:cxn modelId="{542227A5-741B-413F-A61C-DCD2BCC8594E}" type="presParOf" srcId="{84125A72-01D5-49B0-BCB7-ECDA4FCCCBA5}" destId="{4307753A-8CD4-455A-99C3-EDF7E6B63DCC}" srcOrd="3" destOrd="0" presId="urn:microsoft.com/office/officeart/2005/8/layout/default"/>
    <dgm:cxn modelId="{81EB1CEB-A3D9-42F5-B873-89EC3192DF1C}" type="presParOf" srcId="{84125A72-01D5-49B0-BCB7-ECDA4FCCCBA5}" destId="{A891F9EF-9FA3-4655-ABE0-EC67F7F4F88B}" srcOrd="4" destOrd="0" presId="urn:microsoft.com/office/officeart/2005/8/layout/default"/>
    <dgm:cxn modelId="{2CD91149-C07E-4985-B8A6-5F65DA4F5F14}" type="presParOf" srcId="{84125A72-01D5-49B0-BCB7-ECDA4FCCCBA5}" destId="{D0A50797-26AD-4343-B507-9BFD44375465}" srcOrd="5" destOrd="0" presId="urn:microsoft.com/office/officeart/2005/8/layout/default"/>
    <dgm:cxn modelId="{43F2F8B8-CF6F-467B-9D1E-E6B3D74A32D3}" type="presParOf" srcId="{84125A72-01D5-49B0-BCB7-ECDA4FCCCBA5}" destId="{621D0AA7-E123-4189-ADD4-35ED94EFF7F2}" srcOrd="6" destOrd="0" presId="urn:microsoft.com/office/officeart/2005/8/layout/default"/>
    <dgm:cxn modelId="{D6D19C01-3AA9-4B7D-8495-F8635C09527C}" type="presParOf" srcId="{84125A72-01D5-49B0-BCB7-ECDA4FCCCBA5}" destId="{4FEE9580-E828-419A-89B0-169FD27407EC}" srcOrd="7" destOrd="0" presId="urn:microsoft.com/office/officeart/2005/8/layout/default"/>
    <dgm:cxn modelId="{8E88678A-B146-4B54-966B-362E8043EBB5}" type="presParOf" srcId="{84125A72-01D5-49B0-BCB7-ECDA4FCCCBA5}" destId="{949A7B3B-18BA-4B4E-AC92-CADCDE584300}" srcOrd="8" destOrd="0" presId="urn:microsoft.com/office/officeart/2005/8/layout/default"/>
    <dgm:cxn modelId="{721B479D-8663-432F-ACA3-7FAF89C36112}" type="presParOf" srcId="{84125A72-01D5-49B0-BCB7-ECDA4FCCCBA5}" destId="{2F6352E1-25FE-4A43-9130-287F5509A8C2}" srcOrd="9" destOrd="0" presId="urn:microsoft.com/office/officeart/2005/8/layout/default"/>
    <dgm:cxn modelId="{F3F83F11-CE8E-43A9-9234-4DC2F7609E6E}" type="presParOf" srcId="{84125A72-01D5-49B0-BCB7-ECDA4FCCCBA5}" destId="{98C8F259-FD49-461C-B762-775722BFCA45}" srcOrd="10" destOrd="0" presId="urn:microsoft.com/office/officeart/2005/8/layout/default"/>
    <dgm:cxn modelId="{619A489E-4251-4E4E-8E97-9007EB2E5860}" type="presParOf" srcId="{84125A72-01D5-49B0-BCB7-ECDA4FCCCBA5}" destId="{43DD6A23-5BBE-4206-8AE1-70221BD0B5D4}" srcOrd="11" destOrd="0" presId="urn:microsoft.com/office/officeart/2005/8/layout/default"/>
    <dgm:cxn modelId="{C916A50B-B055-4010-8894-5AF22736CC9E}" type="presParOf" srcId="{84125A72-01D5-49B0-BCB7-ECDA4FCCCBA5}" destId="{4DDC0E05-C6AD-4CB5-A62C-067A9AB99578}"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D5E3E4-562A-4824-BEE1-74AFE91D5958}">
      <dsp:nvSpPr>
        <dsp:cNvPr id="0" name=""/>
        <dsp:cNvSpPr/>
      </dsp:nvSpPr>
      <dsp:spPr>
        <a:xfrm>
          <a:off x="48577" y="2180"/>
          <a:ext cx="2398514" cy="1439108"/>
        </a:xfrm>
        <a:prstGeom prst="rect">
          <a:avLst/>
        </a:prstGeom>
        <a:solidFill>
          <a:schemeClr val="accent2">
            <a:hueOff val="0"/>
            <a:satOff val="0"/>
            <a:lumOff val="0"/>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dirty="0"/>
            <a:t>Health:</a:t>
          </a:r>
        </a:p>
        <a:p>
          <a:pPr marL="0" lvl="0" indent="0" algn="ctr" defTabSz="1244600" rtl="0">
            <a:lnSpc>
              <a:spcPct val="90000"/>
            </a:lnSpc>
            <a:spcBef>
              <a:spcPct val="0"/>
            </a:spcBef>
            <a:spcAft>
              <a:spcPct val="35000"/>
            </a:spcAft>
            <a:buNone/>
          </a:pPr>
          <a:r>
            <a:rPr lang="en-US" sz="2000" b="1" kern="1200" dirty="0"/>
            <a:t>Medical – Dental- Vision</a:t>
          </a:r>
        </a:p>
      </dsp:txBody>
      <dsp:txXfrm>
        <a:off x="48577" y="2180"/>
        <a:ext cx="2398514" cy="1439108"/>
      </dsp:txXfrm>
    </dsp:sp>
    <dsp:sp modelId="{AD429CB0-FE86-45B1-A81A-B26C4292060F}">
      <dsp:nvSpPr>
        <dsp:cNvPr id="0" name=""/>
        <dsp:cNvSpPr/>
      </dsp:nvSpPr>
      <dsp:spPr>
        <a:xfrm>
          <a:off x="2686942" y="2180"/>
          <a:ext cx="2398514" cy="1439108"/>
        </a:xfrm>
        <a:prstGeom prst="rect">
          <a:avLst/>
        </a:prstGeom>
        <a:solidFill>
          <a:schemeClr val="accent3">
            <a:hueOff val="0"/>
            <a:satOff val="0"/>
            <a:lumOff val="0"/>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dirty="0"/>
            <a:t>Life Insurance</a:t>
          </a:r>
        </a:p>
      </dsp:txBody>
      <dsp:txXfrm>
        <a:off x="2686942" y="2180"/>
        <a:ext cx="2398514" cy="1439108"/>
      </dsp:txXfrm>
    </dsp:sp>
    <dsp:sp modelId="{A891F9EF-9FA3-4655-ABE0-EC67F7F4F88B}">
      <dsp:nvSpPr>
        <dsp:cNvPr id="0" name=""/>
        <dsp:cNvSpPr/>
      </dsp:nvSpPr>
      <dsp:spPr>
        <a:xfrm>
          <a:off x="5325308" y="2180"/>
          <a:ext cx="2398514" cy="1439108"/>
        </a:xfrm>
        <a:prstGeom prst="rect">
          <a:avLst/>
        </a:prstGeom>
        <a:solidFill>
          <a:schemeClr val="accent4"/>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dirty="0"/>
            <a:t>Flexible Spending Accounts</a:t>
          </a:r>
        </a:p>
      </dsp:txBody>
      <dsp:txXfrm>
        <a:off x="5325308" y="2180"/>
        <a:ext cx="2398514" cy="1439108"/>
      </dsp:txXfrm>
    </dsp:sp>
    <dsp:sp modelId="{621D0AA7-E123-4189-ADD4-35ED94EFF7F2}">
      <dsp:nvSpPr>
        <dsp:cNvPr id="0" name=""/>
        <dsp:cNvSpPr/>
      </dsp:nvSpPr>
      <dsp:spPr>
        <a:xfrm>
          <a:off x="7" y="1752606"/>
          <a:ext cx="2398514" cy="1439108"/>
        </a:xfrm>
        <a:prstGeom prst="rect">
          <a:avLst/>
        </a:prstGeom>
        <a:solidFill>
          <a:schemeClr val="accent5">
            <a:hueOff val="0"/>
            <a:satOff val="0"/>
            <a:lumOff val="0"/>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b="1" kern="1200" dirty="0"/>
            <a:t>eService</a:t>
          </a:r>
        </a:p>
      </dsp:txBody>
      <dsp:txXfrm>
        <a:off x="7" y="1752606"/>
        <a:ext cx="2398514" cy="1439108"/>
      </dsp:txXfrm>
    </dsp:sp>
    <dsp:sp modelId="{949A7B3B-18BA-4B4E-AC92-CADCDE584300}">
      <dsp:nvSpPr>
        <dsp:cNvPr id="0" name=""/>
        <dsp:cNvSpPr/>
      </dsp:nvSpPr>
      <dsp:spPr>
        <a:xfrm>
          <a:off x="2686942" y="1681140"/>
          <a:ext cx="2398514" cy="1439108"/>
        </a:xfrm>
        <a:prstGeom prst="rect">
          <a:avLst/>
        </a:prstGeom>
        <a:solidFill>
          <a:schemeClr val="accent6">
            <a:hueOff val="0"/>
            <a:satOff val="0"/>
            <a:lumOff val="0"/>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dirty="0"/>
            <a:t>Payroll</a:t>
          </a:r>
        </a:p>
      </dsp:txBody>
      <dsp:txXfrm>
        <a:off x="2686942" y="1681140"/>
        <a:ext cx="2398514" cy="1439108"/>
      </dsp:txXfrm>
    </dsp:sp>
    <dsp:sp modelId="{98C8F259-FD49-461C-B762-775722BFCA45}">
      <dsp:nvSpPr>
        <dsp:cNvPr id="0" name=""/>
        <dsp:cNvSpPr/>
      </dsp:nvSpPr>
      <dsp:spPr>
        <a:xfrm>
          <a:off x="5325308" y="1681140"/>
          <a:ext cx="2398514" cy="1439108"/>
        </a:xfrm>
        <a:prstGeom prst="rect">
          <a:avLst/>
        </a:prstGeom>
        <a:solidFill>
          <a:schemeClr val="accent2">
            <a:hueOff val="0"/>
            <a:satOff val="0"/>
            <a:lumOff val="0"/>
            <a:alphaOff val="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dirty="0"/>
            <a:t>Employee Assistance Program (EAP)</a:t>
          </a:r>
        </a:p>
      </dsp:txBody>
      <dsp:txXfrm>
        <a:off x="5325308" y="1681140"/>
        <a:ext cx="2398514" cy="1439108"/>
      </dsp:txXfrm>
    </dsp:sp>
    <dsp:sp modelId="{4DDC0E05-C6AD-4CB5-A62C-067A9AB99578}">
      <dsp:nvSpPr>
        <dsp:cNvPr id="0" name=""/>
        <dsp:cNvSpPr/>
      </dsp:nvSpPr>
      <dsp:spPr>
        <a:xfrm>
          <a:off x="2304391" y="3352804"/>
          <a:ext cx="3245069" cy="1590718"/>
        </a:xfrm>
        <a:prstGeom prst="rect">
          <a:avLst/>
        </a:prstGeom>
        <a:solidFill>
          <a:srgbClr val="3539D7"/>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dirty="0"/>
            <a:t>Fitness Center</a:t>
          </a:r>
        </a:p>
      </dsp:txBody>
      <dsp:txXfrm>
        <a:off x="2304391" y="3352804"/>
        <a:ext cx="3245069" cy="159071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1" y="1"/>
            <a:ext cx="3038475" cy="465138"/>
          </a:xfrm>
          <a:prstGeom prst="rect">
            <a:avLst/>
          </a:prstGeom>
          <a:noFill/>
          <a:ln w="9525">
            <a:noFill/>
            <a:miter lim="800000"/>
            <a:headEnd/>
            <a:tailEnd/>
          </a:ln>
          <a:effectLst/>
        </p:spPr>
        <p:txBody>
          <a:bodyPr vert="horz" wrap="square" lIns="93242" tIns="46620" rIns="93242" bIns="46620" numCol="1" anchor="t" anchorCtr="0" compatLnSpc="1">
            <a:prstTxWarp prst="textNoShape">
              <a:avLst/>
            </a:prstTxWarp>
          </a:bodyPr>
          <a:lstStyle>
            <a:lvl1pPr defTabSz="931769">
              <a:defRPr sz="1200">
                <a:latin typeface="Tahoma" pitchFamily="34" charset="0"/>
              </a:defRPr>
            </a:lvl1pPr>
          </a:lstStyle>
          <a:p>
            <a:pPr>
              <a:defRPr/>
            </a:pPr>
            <a:endParaRPr lang="en-US" dirty="0"/>
          </a:p>
        </p:txBody>
      </p:sp>
      <p:sp>
        <p:nvSpPr>
          <p:cNvPr id="67587" name="Rectangle 3"/>
          <p:cNvSpPr>
            <a:spLocks noGrp="1" noChangeArrowheads="1"/>
          </p:cNvSpPr>
          <p:nvPr>
            <p:ph type="dt" sz="quarter" idx="1"/>
          </p:nvPr>
        </p:nvSpPr>
        <p:spPr bwMode="auto">
          <a:xfrm>
            <a:off x="3971926" y="1"/>
            <a:ext cx="3038475" cy="465138"/>
          </a:xfrm>
          <a:prstGeom prst="rect">
            <a:avLst/>
          </a:prstGeom>
          <a:noFill/>
          <a:ln w="9525">
            <a:noFill/>
            <a:miter lim="800000"/>
            <a:headEnd/>
            <a:tailEnd/>
          </a:ln>
          <a:effectLst/>
        </p:spPr>
        <p:txBody>
          <a:bodyPr vert="horz" wrap="square" lIns="93242" tIns="46620" rIns="93242" bIns="46620" numCol="1" anchor="t" anchorCtr="0" compatLnSpc="1">
            <a:prstTxWarp prst="textNoShape">
              <a:avLst/>
            </a:prstTxWarp>
          </a:bodyPr>
          <a:lstStyle>
            <a:lvl1pPr algn="r" defTabSz="931769">
              <a:defRPr sz="1200">
                <a:latin typeface="Tahoma" pitchFamily="34" charset="0"/>
              </a:defRPr>
            </a:lvl1pPr>
          </a:lstStyle>
          <a:p>
            <a:pPr>
              <a:defRPr/>
            </a:pPr>
            <a:endParaRPr lang="en-US" dirty="0"/>
          </a:p>
        </p:txBody>
      </p:sp>
      <p:sp>
        <p:nvSpPr>
          <p:cNvPr id="67588" name="Rectangle 4"/>
          <p:cNvSpPr>
            <a:spLocks noGrp="1" noChangeArrowheads="1"/>
          </p:cNvSpPr>
          <p:nvPr>
            <p:ph type="ftr" sz="quarter" idx="2"/>
          </p:nvPr>
        </p:nvSpPr>
        <p:spPr bwMode="auto">
          <a:xfrm>
            <a:off x="1" y="8831264"/>
            <a:ext cx="3038475" cy="465137"/>
          </a:xfrm>
          <a:prstGeom prst="rect">
            <a:avLst/>
          </a:prstGeom>
          <a:noFill/>
          <a:ln w="9525">
            <a:noFill/>
            <a:miter lim="800000"/>
            <a:headEnd/>
            <a:tailEnd/>
          </a:ln>
          <a:effectLst/>
        </p:spPr>
        <p:txBody>
          <a:bodyPr vert="horz" wrap="square" lIns="93242" tIns="46620" rIns="93242" bIns="46620" numCol="1" anchor="b" anchorCtr="0" compatLnSpc="1">
            <a:prstTxWarp prst="textNoShape">
              <a:avLst/>
            </a:prstTxWarp>
          </a:bodyPr>
          <a:lstStyle>
            <a:lvl1pPr defTabSz="931769">
              <a:defRPr sz="1200">
                <a:latin typeface="Tahoma" pitchFamily="34" charset="0"/>
              </a:defRPr>
            </a:lvl1pPr>
          </a:lstStyle>
          <a:p>
            <a:pPr>
              <a:defRPr/>
            </a:pPr>
            <a:endParaRPr lang="en-US" dirty="0"/>
          </a:p>
        </p:txBody>
      </p:sp>
      <p:sp>
        <p:nvSpPr>
          <p:cNvPr id="67589" name="Rectangle 5"/>
          <p:cNvSpPr>
            <a:spLocks noGrp="1" noChangeArrowheads="1"/>
          </p:cNvSpPr>
          <p:nvPr>
            <p:ph type="sldNum" sz="quarter" idx="3"/>
          </p:nvPr>
        </p:nvSpPr>
        <p:spPr bwMode="auto">
          <a:xfrm>
            <a:off x="3971926" y="8831264"/>
            <a:ext cx="3038475" cy="465137"/>
          </a:xfrm>
          <a:prstGeom prst="rect">
            <a:avLst/>
          </a:prstGeom>
          <a:noFill/>
          <a:ln w="9525">
            <a:noFill/>
            <a:miter lim="800000"/>
            <a:headEnd/>
            <a:tailEnd/>
          </a:ln>
          <a:effectLst/>
        </p:spPr>
        <p:txBody>
          <a:bodyPr vert="horz" wrap="square" lIns="93242" tIns="46620" rIns="93242" bIns="46620" numCol="1" anchor="b" anchorCtr="0" compatLnSpc="1">
            <a:prstTxWarp prst="textNoShape">
              <a:avLst/>
            </a:prstTxWarp>
          </a:bodyPr>
          <a:lstStyle>
            <a:lvl1pPr algn="r" defTabSz="931769">
              <a:defRPr sz="1200">
                <a:latin typeface="Tahoma" pitchFamily="34" charset="0"/>
              </a:defRPr>
            </a:lvl1pPr>
          </a:lstStyle>
          <a:p>
            <a:pPr>
              <a:defRPr/>
            </a:pPr>
            <a:fld id="{96DF1FD1-6CB5-4817-AB7F-0EF82E1A990E}" type="slidenum">
              <a:rPr lang="en-US"/>
              <a:pPr>
                <a:defRPr/>
              </a:pPr>
              <a:t>‹#›</a:t>
            </a:fld>
            <a:endParaRPr lang="en-US" dirty="0"/>
          </a:p>
        </p:txBody>
      </p:sp>
    </p:spTree>
    <p:extLst>
      <p:ext uri="{BB962C8B-B14F-4D97-AF65-F5344CB8AC3E}">
        <p14:creationId xmlns:p14="http://schemas.microsoft.com/office/powerpoint/2010/main" val="5371636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1" y="1"/>
            <a:ext cx="3038475" cy="465138"/>
          </a:xfrm>
          <a:prstGeom prst="rect">
            <a:avLst/>
          </a:prstGeom>
          <a:noFill/>
          <a:ln w="9525">
            <a:noFill/>
            <a:miter lim="800000"/>
            <a:headEnd/>
            <a:tailEnd/>
          </a:ln>
          <a:effectLst/>
        </p:spPr>
        <p:txBody>
          <a:bodyPr vert="horz" wrap="square" lIns="91431" tIns="45715" rIns="91431" bIns="45715" numCol="1" anchor="t" anchorCtr="0" compatLnSpc="1">
            <a:prstTxWarp prst="textNoShape">
              <a:avLst/>
            </a:prstTxWarp>
          </a:bodyPr>
          <a:lstStyle>
            <a:lvl1pPr>
              <a:defRPr sz="1200">
                <a:latin typeface="Times New Roman" pitchFamily="18" charset="0"/>
              </a:defRPr>
            </a:lvl1pPr>
          </a:lstStyle>
          <a:p>
            <a:pPr>
              <a:defRPr/>
            </a:pPr>
            <a:endParaRPr lang="en-US" dirty="0"/>
          </a:p>
        </p:txBody>
      </p:sp>
      <p:sp>
        <p:nvSpPr>
          <p:cNvPr id="100355" name="Rectangle 3"/>
          <p:cNvSpPr>
            <a:spLocks noGrp="1" noChangeArrowheads="1"/>
          </p:cNvSpPr>
          <p:nvPr>
            <p:ph type="dt" idx="1"/>
          </p:nvPr>
        </p:nvSpPr>
        <p:spPr bwMode="auto">
          <a:xfrm>
            <a:off x="3970339" y="1"/>
            <a:ext cx="3038475" cy="465138"/>
          </a:xfrm>
          <a:prstGeom prst="rect">
            <a:avLst/>
          </a:prstGeom>
          <a:noFill/>
          <a:ln w="9525">
            <a:noFill/>
            <a:miter lim="800000"/>
            <a:headEnd/>
            <a:tailEnd/>
          </a:ln>
          <a:effectLst/>
        </p:spPr>
        <p:txBody>
          <a:bodyPr vert="horz" wrap="square" lIns="91431" tIns="45715" rIns="91431" bIns="45715" numCol="1" anchor="t" anchorCtr="0" compatLnSpc="1">
            <a:prstTxWarp prst="textNoShape">
              <a:avLst/>
            </a:prstTxWarp>
          </a:bodyPr>
          <a:lstStyle>
            <a:lvl1pPr algn="r">
              <a:defRPr sz="1200">
                <a:latin typeface="Times New Roman" pitchFamily="18" charset="0"/>
              </a:defRPr>
            </a:lvl1pPr>
          </a:lstStyle>
          <a:p>
            <a:pPr>
              <a:defRPr/>
            </a:pPr>
            <a:endParaRPr lang="en-US" dirty="0"/>
          </a:p>
        </p:txBody>
      </p:sp>
      <p:sp>
        <p:nvSpPr>
          <p:cNvPr id="3482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00357" name="Rectangle 5"/>
          <p:cNvSpPr>
            <a:spLocks noGrp="1" noChangeArrowheads="1"/>
          </p:cNvSpPr>
          <p:nvPr>
            <p:ph type="body" sz="quarter" idx="3"/>
          </p:nvPr>
        </p:nvSpPr>
        <p:spPr bwMode="auto">
          <a:xfrm>
            <a:off x="701675" y="4416426"/>
            <a:ext cx="5607050" cy="4183063"/>
          </a:xfrm>
          <a:prstGeom prst="rect">
            <a:avLst/>
          </a:prstGeom>
          <a:noFill/>
          <a:ln w="9525">
            <a:noFill/>
            <a:miter lim="800000"/>
            <a:headEnd/>
            <a:tailEnd/>
          </a:ln>
          <a:effectLst/>
        </p:spPr>
        <p:txBody>
          <a:bodyPr vert="horz" wrap="square" lIns="91431" tIns="45715" rIns="91431" bIns="4571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0358" name="Rectangle 6"/>
          <p:cNvSpPr>
            <a:spLocks noGrp="1" noChangeArrowheads="1"/>
          </p:cNvSpPr>
          <p:nvPr>
            <p:ph type="ftr" sz="quarter" idx="4"/>
          </p:nvPr>
        </p:nvSpPr>
        <p:spPr bwMode="auto">
          <a:xfrm>
            <a:off x="1" y="8829676"/>
            <a:ext cx="3038475" cy="465138"/>
          </a:xfrm>
          <a:prstGeom prst="rect">
            <a:avLst/>
          </a:prstGeom>
          <a:noFill/>
          <a:ln w="9525">
            <a:noFill/>
            <a:miter lim="800000"/>
            <a:headEnd/>
            <a:tailEnd/>
          </a:ln>
          <a:effectLst/>
        </p:spPr>
        <p:txBody>
          <a:bodyPr vert="horz" wrap="square" lIns="91431" tIns="45715" rIns="91431" bIns="45715" numCol="1" anchor="b" anchorCtr="0" compatLnSpc="1">
            <a:prstTxWarp prst="textNoShape">
              <a:avLst/>
            </a:prstTxWarp>
          </a:bodyPr>
          <a:lstStyle>
            <a:lvl1pPr>
              <a:defRPr sz="1200">
                <a:latin typeface="Times New Roman" pitchFamily="18" charset="0"/>
              </a:defRPr>
            </a:lvl1pPr>
          </a:lstStyle>
          <a:p>
            <a:pPr>
              <a:defRPr/>
            </a:pPr>
            <a:endParaRPr lang="en-US" dirty="0"/>
          </a:p>
        </p:txBody>
      </p:sp>
      <p:sp>
        <p:nvSpPr>
          <p:cNvPr id="100359" name="Rectangle 7"/>
          <p:cNvSpPr>
            <a:spLocks noGrp="1" noChangeArrowheads="1"/>
          </p:cNvSpPr>
          <p:nvPr>
            <p:ph type="sldNum" sz="quarter" idx="5"/>
          </p:nvPr>
        </p:nvSpPr>
        <p:spPr bwMode="auto">
          <a:xfrm>
            <a:off x="3970339" y="8829676"/>
            <a:ext cx="3038475" cy="465138"/>
          </a:xfrm>
          <a:prstGeom prst="rect">
            <a:avLst/>
          </a:prstGeom>
          <a:noFill/>
          <a:ln w="9525">
            <a:noFill/>
            <a:miter lim="800000"/>
            <a:headEnd/>
            <a:tailEnd/>
          </a:ln>
          <a:effectLst/>
        </p:spPr>
        <p:txBody>
          <a:bodyPr vert="horz" wrap="square" lIns="91431" tIns="45715" rIns="91431" bIns="45715" numCol="1" anchor="b" anchorCtr="0" compatLnSpc="1">
            <a:prstTxWarp prst="textNoShape">
              <a:avLst/>
            </a:prstTxWarp>
          </a:bodyPr>
          <a:lstStyle>
            <a:lvl1pPr algn="r">
              <a:defRPr sz="1200">
                <a:latin typeface="Times New Roman" pitchFamily="18" charset="0"/>
              </a:defRPr>
            </a:lvl1pPr>
          </a:lstStyle>
          <a:p>
            <a:pPr>
              <a:defRPr/>
            </a:pPr>
            <a:fld id="{66352F17-12D0-4FAD-9D80-6DB886F6D4A0}" type="slidenum">
              <a:rPr lang="en-US"/>
              <a:pPr>
                <a:defRPr/>
              </a:pPr>
              <a:t>‹#›</a:t>
            </a:fld>
            <a:endParaRPr lang="en-US" dirty="0"/>
          </a:p>
        </p:txBody>
      </p:sp>
    </p:spTree>
    <p:extLst>
      <p:ext uri="{BB962C8B-B14F-4D97-AF65-F5344CB8AC3E}">
        <p14:creationId xmlns:p14="http://schemas.microsoft.com/office/powerpoint/2010/main" val="20596375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352F17-12D0-4FAD-9D80-6DB886F6D4A0}" type="slidenum">
              <a:rPr lang="en-US" smtClean="0"/>
              <a:pPr>
                <a:defRPr/>
              </a:pPr>
              <a:t>3</a:t>
            </a:fld>
            <a:endParaRPr lang="en-US" dirty="0"/>
          </a:p>
        </p:txBody>
      </p:sp>
    </p:spTree>
    <p:extLst>
      <p:ext uri="{BB962C8B-B14F-4D97-AF65-F5344CB8AC3E}">
        <p14:creationId xmlns:p14="http://schemas.microsoft.com/office/powerpoint/2010/main" val="4067136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406020"/>
            <a:ext cx="6172199" cy="2251579"/>
          </a:xfrm>
        </p:spPr>
        <p:txBody>
          <a:bodyPr lIns="0" rIns="0" anchor="t">
            <a:noAutofit/>
          </a:bodyPr>
          <a:lstStyle>
            <a:lvl1pPr>
              <a:defRPr sz="6600"/>
            </a:lvl1pPr>
          </a:lstStyle>
          <a:p>
            <a:r>
              <a:rPr lang="en-US"/>
              <a:t>Click to edit Master title style</a:t>
            </a:r>
            <a:endParaRPr lang="en-US" dirty="0"/>
          </a:p>
        </p:txBody>
      </p:sp>
      <p:sp>
        <p:nvSpPr>
          <p:cNvPr id="3" name="Subtitle 2"/>
          <p:cNvSpPr>
            <a:spLocks noGrp="1"/>
          </p:cNvSpPr>
          <p:nvPr>
            <p:ph type="subTitle" idx="1"/>
          </p:nvPr>
        </p:nvSpPr>
        <p:spPr>
          <a:xfrm>
            <a:off x="1066800" y="3905864"/>
            <a:ext cx="6172200" cy="1123336"/>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endParaRPr lang="en-US" dirty="0"/>
          </a:p>
        </p:txBody>
      </p:sp>
      <p:sp>
        <p:nvSpPr>
          <p:cNvPr id="8" name="Slide Number Placeholder 7"/>
          <p:cNvSpPr>
            <a:spLocks noGrp="1"/>
          </p:cNvSpPr>
          <p:nvPr>
            <p:ph type="sldNum" sz="quarter" idx="11"/>
          </p:nvPr>
        </p:nvSpPr>
        <p:spPr/>
        <p:txBody>
          <a:bodyPr/>
          <a:lstStyle/>
          <a:p>
            <a:pPr>
              <a:defRPr/>
            </a:pPr>
            <a:fld id="{02B7B12E-BAD7-4408-B95F-B22F9A4C1A30}" type="slidenum">
              <a:rPr lang="en-US" smtClean="0"/>
              <a:pPr>
                <a:defRPr/>
              </a:pPr>
              <a:t>‹#›</a:t>
            </a:fld>
            <a:endParaRPr lang="en-US" dirty="0"/>
          </a:p>
        </p:txBody>
      </p:sp>
      <p:sp>
        <p:nvSpPr>
          <p:cNvPr id="9" name="Footer Placeholder 8"/>
          <p:cNvSpPr>
            <a:spLocks noGrp="1"/>
          </p:cNvSpPr>
          <p:nvPr>
            <p:ph type="ftr" sz="quarter" idx="12"/>
          </p:nvPr>
        </p:nvSpPr>
        <p:spPr/>
        <p:txBody>
          <a:body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3454400" y="1554480"/>
            <a:ext cx="4222308" cy="38862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16B4AA8E-8145-4F92-BB02-8A18E3487B38}" type="slidenum">
              <a:rPr lang="en-US" smtClean="0"/>
              <a:pPr>
                <a:defRPr/>
              </a:pPr>
              <a:t>‹#›</a:t>
            </a:fld>
            <a:endParaRPr lang="en-US" dirty="0"/>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9848" y="1554480"/>
            <a:ext cx="2075688" cy="3886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456432" y="1554480"/>
            <a:ext cx="4224528" cy="3886200"/>
          </a:xfrm>
        </p:spPr>
        <p:txBody>
          <a:bodyPr vert="eaVe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5782CDCF-364E-4C75-9B5F-CA647E262119}" type="slidenum">
              <a:rPr lang="en-US" smtClean="0"/>
              <a:pPr>
                <a:defRPr/>
              </a:pPr>
              <a:t>‹#›</a:t>
            </a:fld>
            <a:endParaRPr lang="en-US" dirty="0"/>
          </a:p>
        </p:txBody>
      </p:sp>
    </p:spTree>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40931890"/>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itle, Text, and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457200" y="274638"/>
            <a:ext cx="8229600" cy="1143000"/>
          </a:xfrm>
          <a:prstGeom prst="rect">
            <a:avLst/>
          </a:prstGeom>
        </p:spPr>
        <p:txBody>
          <a:bodyPr/>
          <a:lstStyle/>
          <a:p>
            <a:r>
              <a:rPr lang="en-US" dirty="0"/>
              <a:t>Click to edit Master title style</a:t>
            </a:r>
          </a:p>
        </p:txBody>
      </p:sp>
    </p:spTree>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dt" sz="half" idx="10"/>
          </p:nvPr>
        </p:nvSpPr>
        <p:spPr/>
        <p:txBody>
          <a:bodyPr/>
          <a:lstStyle>
            <a:lvl1pPr>
              <a:defRPr/>
            </a:lvl1pPr>
          </a:lstStyle>
          <a:p>
            <a:pPr>
              <a:defRPr/>
            </a:pPr>
            <a:endParaRPr lang="en-US" dirty="0"/>
          </a:p>
        </p:txBody>
      </p:sp>
      <p:sp>
        <p:nvSpPr>
          <p:cNvPr id="6" name="Rectangle 12"/>
          <p:cNvSpPr>
            <a:spLocks noGrp="1" noChangeArrowheads="1"/>
          </p:cNvSpPr>
          <p:nvPr>
            <p:ph type="ftr" sz="quarter" idx="11"/>
          </p:nvPr>
        </p:nvSpPr>
        <p:spPr/>
        <p:txBody>
          <a:bodyPr/>
          <a:lstStyle>
            <a:lvl1pPr>
              <a:defRPr/>
            </a:lvl1pPr>
          </a:lstStyle>
          <a:p>
            <a:pPr>
              <a:defRPr/>
            </a:pPr>
            <a:endParaRPr lang="en-US" dirty="0"/>
          </a:p>
        </p:txBody>
      </p:sp>
      <p:sp>
        <p:nvSpPr>
          <p:cNvPr id="7" name="Rectangle 13"/>
          <p:cNvSpPr>
            <a:spLocks noGrp="1" noChangeArrowheads="1"/>
          </p:cNvSpPr>
          <p:nvPr>
            <p:ph type="sldNum" sz="quarter" idx="12"/>
          </p:nvPr>
        </p:nvSpPr>
        <p:spPr/>
        <p:txBody>
          <a:bodyPr/>
          <a:lstStyle>
            <a:lvl1pPr>
              <a:defRPr/>
            </a:lvl1pPr>
          </a:lstStyle>
          <a:p>
            <a:pPr>
              <a:defRPr/>
            </a:pPr>
            <a:fld id="{C410547A-9014-4D1B-B7D7-708D170511EC}" type="slidenum">
              <a:rPr lang="en-US"/>
              <a:pPr>
                <a:defRPr/>
              </a:pPr>
              <a:t>‹#›</a:t>
            </a:fld>
            <a:endParaRPr lang="en-US" dirty="0"/>
          </a:p>
        </p:txBody>
      </p:sp>
    </p:spTree>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02B7B12E-BAD7-4408-B95F-B22F9A4C1A30}" type="slidenum">
              <a:rPr lang="en-US" smtClean="0"/>
              <a:pPr>
                <a:defRPr/>
              </a:pPr>
              <a:t>‹#›</a:t>
            </a:fld>
            <a:endParaRPr lang="en-US" dirty="0"/>
          </a:p>
        </p:txBody>
      </p:sp>
    </p:spTree>
    <p:extLst>
      <p:ext uri="{BB962C8B-B14F-4D97-AF65-F5344CB8AC3E}">
        <p14:creationId xmlns:p14="http://schemas.microsoft.com/office/powerpoint/2010/main" val="2886623594"/>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456432" y="1545336"/>
            <a:ext cx="4224528"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8"/>
          <p:cNvSpPr>
            <a:spLocks noGrp="1"/>
          </p:cNvSpPr>
          <p:nvPr>
            <p:ph type="dt" sz="half" idx="14"/>
          </p:nvPr>
        </p:nvSpPr>
        <p:spPr/>
        <p:txBody>
          <a:bodyPr/>
          <a:lstStyle/>
          <a:p>
            <a:pPr>
              <a:defRPr/>
            </a:pPr>
            <a:endParaRPr lang="en-US" dirty="0"/>
          </a:p>
        </p:txBody>
      </p:sp>
      <p:sp>
        <p:nvSpPr>
          <p:cNvPr id="10" name="Slide Number Placeholder 9"/>
          <p:cNvSpPr>
            <a:spLocks noGrp="1"/>
          </p:cNvSpPr>
          <p:nvPr>
            <p:ph type="sldNum" sz="quarter" idx="15"/>
          </p:nvPr>
        </p:nvSpPr>
        <p:spPr/>
        <p:txBody>
          <a:bodyPr/>
          <a:lstStyle/>
          <a:p>
            <a:pPr>
              <a:defRPr/>
            </a:pPr>
            <a:fld id="{02B7B12E-BAD7-4408-B95F-B22F9A4C1A30}" type="slidenum">
              <a:rPr lang="en-US" smtClean="0"/>
              <a:pPr>
                <a:defRPr/>
              </a:pPr>
              <a:t>‹#›</a:t>
            </a:fld>
            <a:endParaRPr lang="en-US" dirty="0"/>
          </a:p>
        </p:txBody>
      </p:sp>
      <p:sp>
        <p:nvSpPr>
          <p:cNvPr id="11" name="Footer Placeholder 10"/>
          <p:cNvSpPr>
            <a:spLocks noGrp="1"/>
          </p:cNvSpPr>
          <p:nvPr>
            <p:ph type="ftr" sz="quarter" idx="16"/>
          </p:nvPr>
        </p:nvSpPr>
        <p:spPr/>
        <p:txBody>
          <a:bodyPr/>
          <a:lstStyle/>
          <a:p>
            <a:pPr>
              <a:defRPr/>
            </a:pPr>
            <a:endParaRPr lang="en-US" dirty="0"/>
          </a:p>
        </p:txBody>
      </p:sp>
      <p:sp>
        <p:nvSpPr>
          <p:cNvPr id="12" name="Title 11"/>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9848" y="1472184"/>
            <a:ext cx="6172200" cy="2130552"/>
          </a:xfrm>
        </p:spPr>
        <p:txBody>
          <a:bodyPr anchor="t">
            <a:noAutofit/>
          </a:bodyPr>
          <a:lstStyle>
            <a:lvl1pPr algn="l">
              <a:defRPr sz="4800" b="1" cap="all"/>
            </a:lvl1pPr>
          </a:lstStyle>
          <a:p>
            <a:r>
              <a:rPr lang="en-US"/>
              <a:t>Click to edit Master title style</a:t>
            </a:r>
            <a:endParaRPr lang="en-US" dirty="0"/>
          </a:p>
        </p:txBody>
      </p:sp>
      <p:sp>
        <p:nvSpPr>
          <p:cNvPr id="3" name="Text Placeholder 2"/>
          <p:cNvSpPr>
            <a:spLocks noGrp="1"/>
          </p:cNvSpPr>
          <p:nvPr>
            <p:ph type="body" idx="1"/>
          </p:nvPr>
        </p:nvSpPr>
        <p:spPr>
          <a:xfrm>
            <a:off x="1069848" y="3886200"/>
            <a:ext cx="6172200" cy="914400"/>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pPr>
              <a:defRPr/>
            </a:pPr>
            <a:endParaRPr lang="en-US" dirty="0"/>
          </a:p>
        </p:txBody>
      </p:sp>
      <p:sp>
        <p:nvSpPr>
          <p:cNvPr id="8" name="Slide Number Placeholder 7"/>
          <p:cNvSpPr>
            <a:spLocks noGrp="1"/>
          </p:cNvSpPr>
          <p:nvPr>
            <p:ph type="sldNum" sz="quarter" idx="11"/>
          </p:nvPr>
        </p:nvSpPr>
        <p:spPr/>
        <p:txBody>
          <a:bodyPr/>
          <a:lstStyle/>
          <a:p>
            <a:pPr>
              <a:defRPr/>
            </a:pPr>
            <a:fld id="{6D96DB96-099D-4645-98F5-6F66C10C564E}" type="slidenum">
              <a:rPr lang="en-US" smtClean="0"/>
              <a:pPr>
                <a:defRPr/>
              </a:pPr>
              <a:t>‹#›</a:t>
            </a:fld>
            <a:endParaRPr lang="en-US" dirty="0"/>
          </a:p>
        </p:txBody>
      </p:sp>
      <p:sp>
        <p:nvSpPr>
          <p:cNvPr id="9" name="Footer Placeholder 8"/>
          <p:cNvSpPr>
            <a:spLocks noGrp="1"/>
          </p:cNvSpPr>
          <p:nvPr>
            <p:ph type="ftr" sz="quarter" idx="12"/>
          </p:nvPr>
        </p:nvSpPr>
        <p:spPr/>
        <p:txBody>
          <a:bodyPr/>
          <a:lstStyle/>
          <a:p>
            <a:pPr>
              <a:defRPr/>
            </a:pPr>
            <a:endParaRPr lang="en-US" dirty="0"/>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6325" cy="1066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486998" y="1915859"/>
            <a:ext cx="3646966" cy="288142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6754" y="1915881"/>
            <a:ext cx="3639311" cy="2881398"/>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p:cNvSpPr>
            <a:spLocks noGrp="1"/>
          </p:cNvSpPr>
          <p:nvPr>
            <p:ph type="dt" sz="half" idx="10"/>
          </p:nvPr>
        </p:nvSpPr>
        <p:spPr/>
        <p:txBody>
          <a:bodyPr/>
          <a:lstStyle/>
          <a:p>
            <a:pPr>
              <a:defRPr/>
            </a:pPr>
            <a:endParaRPr lang="en-US" dirty="0"/>
          </a:p>
        </p:txBody>
      </p:sp>
      <p:sp>
        <p:nvSpPr>
          <p:cNvPr id="10" name="Slide Number Placeholder 9"/>
          <p:cNvSpPr>
            <a:spLocks noGrp="1"/>
          </p:cNvSpPr>
          <p:nvPr>
            <p:ph type="sldNum" sz="quarter" idx="11"/>
          </p:nvPr>
        </p:nvSpPr>
        <p:spPr/>
        <p:txBody>
          <a:bodyPr/>
          <a:lstStyle/>
          <a:p>
            <a:pPr>
              <a:defRPr/>
            </a:pPr>
            <a:fld id="{C5ADF180-B635-4DF5-9514-E55A8B11316B}" type="slidenum">
              <a:rPr lang="en-US" smtClean="0"/>
              <a:pPr>
                <a:defRPr/>
              </a:pPr>
              <a:t>‹#›</a:t>
            </a:fld>
            <a:endParaRPr lang="en-US" dirty="0"/>
          </a:p>
        </p:txBody>
      </p:sp>
      <p:sp>
        <p:nvSpPr>
          <p:cNvPr id="11" name="Footer Placeholder 10"/>
          <p:cNvSpPr>
            <a:spLocks noGrp="1"/>
          </p:cNvSpPr>
          <p:nvPr>
            <p:ph type="ftr" sz="quarter" idx="12"/>
          </p:nvPr>
        </p:nvSpPr>
        <p:spPr>
          <a:xfrm>
            <a:off x="493776" y="6356350"/>
            <a:ext cx="5102352" cy="365125"/>
          </a:xfrm>
        </p:spPr>
        <p:txBody>
          <a:bodyPr/>
          <a:lstStyle/>
          <a:p>
            <a:pPr>
              <a:defRPr/>
            </a:pPr>
            <a:endParaRPr lang="en-US" dirty="0"/>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5734" cy="1066799"/>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95301" y="1916113"/>
            <a:ext cx="3638550"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860676"/>
            <a:ext cx="3638550" cy="28828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2625" y="1916113"/>
            <a:ext cx="3660775"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92626" y="2860676"/>
            <a:ext cx="3651250" cy="2882900"/>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p:cNvSpPr>
            <a:spLocks noGrp="1"/>
          </p:cNvSpPr>
          <p:nvPr>
            <p:ph type="dt" sz="half" idx="10"/>
          </p:nvPr>
        </p:nvSpPr>
        <p:spPr/>
        <p:txBody>
          <a:bodyPr/>
          <a:lstStyle/>
          <a:p>
            <a:pPr>
              <a:defRPr/>
            </a:pPr>
            <a:endParaRPr lang="en-US" dirty="0"/>
          </a:p>
        </p:txBody>
      </p:sp>
      <p:sp>
        <p:nvSpPr>
          <p:cNvPr id="11" name="Slide Number Placeholder 10"/>
          <p:cNvSpPr>
            <a:spLocks noGrp="1"/>
          </p:cNvSpPr>
          <p:nvPr>
            <p:ph type="sldNum" sz="quarter" idx="11"/>
          </p:nvPr>
        </p:nvSpPr>
        <p:spPr/>
        <p:txBody>
          <a:bodyPr/>
          <a:lstStyle/>
          <a:p>
            <a:pPr>
              <a:defRPr/>
            </a:pPr>
            <a:fld id="{C58F818D-64F4-4EB1-8F9C-BAFDDD19CD1C}" type="slidenum">
              <a:rPr lang="en-US" smtClean="0"/>
              <a:pPr>
                <a:defRPr/>
              </a:pPr>
              <a:t>‹#›</a:t>
            </a:fld>
            <a:endParaRPr lang="en-US" dirty="0"/>
          </a:p>
        </p:txBody>
      </p:sp>
      <p:sp>
        <p:nvSpPr>
          <p:cNvPr id="12" name="Footer Placeholder 11"/>
          <p:cNvSpPr>
            <a:spLocks noGrp="1"/>
          </p:cNvSpPr>
          <p:nvPr>
            <p:ph type="ftr" sz="quarter" idx="12"/>
          </p:nvPr>
        </p:nvSpPr>
        <p:spPr>
          <a:xfrm>
            <a:off x="493776" y="6356350"/>
            <a:ext cx="5102352" cy="365125"/>
          </a:xfrm>
        </p:spPr>
        <p:txBody>
          <a:bodyPr/>
          <a:lstStyle/>
          <a:p>
            <a:pPr>
              <a:defRPr/>
            </a:pPr>
            <a:endParaRPr lang="en-US" dirty="0"/>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162800" y="1551543"/>
            <a:ext cx="1828800" cy="365125"/>
          </a:xfrm>
        </p:spPr>
        <p:txBody>
          <a:bodyPr/>
          <a:lstStyle/>
          <a:p>
            <a:pPr>
              <a:defRPr/>
            </a:pPr>
            <a:endParaRPr lang="en-US" dirty="0"/>
          </a:p>
        </p:txBody>
      </p:sp>
      <p:sp>
        <p:nvSpPr>
          <p:cNvPr id="5" name="Title 4"/>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1"/>
          </p:nvPr>
        </p:nvSpPr>
        <p:spPr/>
        <p:txBody>
          <a:bodyPr/>
          <a:lstStyle/>
          <a:p>
            <a:pPr>
              <a:defRPr/>
            </a:pPr>
            <a:fld id="{BEB7BA62-4931-4F4E-BAE8-323DEE06FC79}" type="slidenum">
              <a:rPr lang="en-US" smtClean="0"/>
              <a:pPr>
                <a:defRPr/>
              </a:pPr>
              <a:t>‹#›</a:t>
            </a:fld>
            <a:endParaRPr lang="en-US" dirty="0"/>
          </a:p>
        </p:txBody>
      </p:sp>
      <p:sp>
        <p:nvSpPr>
          <p:cNvPr id="6" name="Footer Placeholder 5"/>
          <p:cNvSpPr>
            <a:spLocks noGrp="1"/>
          </p:cNvSpPr>
          <p:nvPr>
            <p:ph type="ftr" sz="quarter" idx="12"/>
          </p:nvPr>
        </p:nvSpPr>
        <p:spPr/>
        <p:txBody>
          <a:bodyPr/>
          <a:lstStyle/>
          <a:p>
            <a:pPr>
              <a:defRPr/>
            </a:pPr>
            <a:endParaRPr lang="en-US" dirty="0"/>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AE9C162D-A530-4BEB-B2B3-613231E644BF}" type="slidenum">
              <a:rPr lang="en-US" smtClean="0"/>
              <a:pPr>
                <a:defRPr/>
              </a:pPr>
              <a:t>‹#›</a:t>
            </a:fld>
            <a:endParaRPr lang="en-US" dirty="0"/>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450" y="1920876"/>
            <a:ext cx="3654425" cy="2889249"/>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493776" y="606425"/>
            <a:ext cx="3629025" cy="1041400"/>
          </a:xfrm>
        </p:spPr>
        <p:txBody>
          <a:bodyPr anchor="t">
            <a:normAutofit/>
          </a:bodyPr>
          <a:lstStyle>
            <a:lvl1pPr algn="l">
              <a:defRPr sz="1800" b="1"/>
            </a:lvl1pPr>
          </a:lstStyle>
          <a:p>
            <a:r>
              <a:rPr lang="en-US"/>
              <a:t>Click to edit Master title style</a:t>
            </a:r>
            <a:endParaRPr lang="en-US" dirty="0"/>
          </a:p>
        </p:txBody>
      </p:sp>
      <p:sp>
        <p:nvSpPr>
          <p:cNvPr id="4" name="Text Placeholder 3"/>
          <p:cNvSpPr>
            <a:spLocks noGrp="1"/>
          </p:cNvSpPr>
          <p:nvPr>
            <p:ph type="body" sz="half" idx="2"/>
          </p:nvPr>
        </p:nvSpPr>
        <p:spPr>
          <a:xfrm>
            <a:off x="495300" y="1920875"/>
            <a:ext cx="3629025" cy="1812925"/>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pPr>
              <a:defRPr/>
            </a:pPr>
            <a:endParaRPr lang="en-US" dirty="0"/>
          </a:p>
        </p:txBody>
      </p:sp>
      <p:sp>
        <p:nvSpPr>
          <p:cNvPr id="9" name="Slide Number Placeholder 8"/>
          <p:cNvSpPr>
            <a:spLocks noGrp="1"/>
          </p:cNvSpPr>
          <p:nvPr>
            <p:ph type="sldNum" sz="quarter" idx="11"/>
          </p:nvPr>
        </p:nvSpPr>
        <p:spPr/>
        <p:txBody>
          <a:bodyPr/>
          <a:lstStyle/>
          <a:p>
            <a:pPr>
              <a:defRPr/>
            </a:pPr>
            <a:fld id="{9C3C0EC4-2416-4315-9BB7-6428F565C026}" type="slidenum">
              <a:rPr lang="en-US" smtClean="0"/>
              <a:pPr>
                <a:defRPr/>
              </a:pPr>
              <a:t>‹#›</a:t>
            </a:fld>
            <a:endParaRPr lang="en-US" dirty="0"/>
          </a:p>
        </p:txBody>
      </p:sp>
      <p:sp>
        <p:nvSpPr>
          <p:cNvPr id="10" name="Footer Placeholder 9"/>
          <p:cNvSpPr>
            <a:spLocks noGrp="1"/>
          </p:cNvSpPr>
          <p:nvPr>
            <p:ph type="ftr" sz="quarter" idx="12"/>
          </p:nvPr>
        </p:nvSpPr>
        <p:spPr>
          <a:xfrm>
            <a:off x="493776" y="6356350"/>
            <a:ext cx="5102352" cy="365125"/>
          </a:xfrm>
        </p:spPr>
        <p:txBody>
          <a:bodyPr/>
          <a:lstStyle/>
          <a:p>
            <a:pPr>
              <a:defRPr/>
            </a:pPr>
            <a:endParaRPr lang="en-US" dirty="0"/>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0074"/>
            <a:ext cx="2074862" cy="1981201"/>
          </a:xfrm>
          <a:ln>
            <a:noFill/>
          </a:ln>
        </p:spPr>
        <p:txBody>
          <a:bodyPr anchor="t">
            <a:normAutofit/>
          </a:bodyPr>
          <a:lstStyle>
            <a:lvl1pPr algn="l">
              <a:defRPr sz="1800" b="0"/>
            </a:lvl1pPr>
          </a:lstStyle>
          <a:p>
            <a:r>
              <a:rPr lang="en-US"/>
              <a:t>Click to edit Master title style</a:t>
            </a:r>
            <a:endParaRPr lang="en-US" dirty="0"/>
          </a:p>
        </p:txBody>
      </p:sp>
      <p:sp>
        <p:nvSpPr>
          <p:cNvPr id="3" name="Picture Placeholder 2"/>
          <p:cNvSpPr>
            <a:spLocks noGrp="1"/>
          </p:cNvSpPr>
          <p:nvPr>
            <p:ph type="pic" idx="1"/>
          </p:nvPr>
        </p:nvSpPr>
        <p:spPr>
          <a:xfrm>
            <a:off x="2963862" y="1650999"/>
            <a:ext cx="5627687" cy="42207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963862" y="614363"/>
            <a:ext cx="3741738" cy="909637"/>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pPr>
              <a:defRPr/>
            </a:pPr>
            <a:endParaRPr lang="en-US" dirty="0"/>
          </a:p>
        </p:txBody>
      </p:sp>
      <p:sp>
        <p:nvSpPr>
          <p:cNvPr id="9" name="Slide Number Placeholder 8"/>
          <p:cNvSpPr>
            <a:spLocks noGrp="1"/>
          </p:cNvSpPr>
          <p:nvPr>
            <p:ph type="sldNum" sz="quarter" idx="11"/>
          </p:nvPr>
        </p:nvSpPr>
        <p:spPr/>
        <p:txBody>
          <a:bodyPr/>
          <a:lstStyle/>
          <a:p>
            <a:pPr>
              <a:defRPr/>
            </a:pPr>
            <a:fld id="{372D4780-F485-45DC-A746-A8CA59C98622}" type="slidenum">
              <a:rPr lang="en-US" smtClean="0"/>
              <a:pPr>
                <a:defRPr/>
              </a:pPr>
              <a:t>‹#›</a:t>
            </a:fld>
            <a:endParaRPr lang="en-US" dirty="0"/>
          </a:p>
        </p:txBody>
      </p:sp>
      <p:sp>
        <p:nvSpPr>
          <p:cNvPr id="10" name="Footer Placeholder 9"/>
          <p:cNvSpPr>
            <a:spLocks noGrp="1"/>
          </p:cNvSpPr>
          <p:nvPr>
            <p:ph type="ftr" sz="quarter" idx="12"/>
          </p:nvPr>
        </p:nvSpPr>
        <p:spPr>
          <a:xfrm>
            <a:off x="493776" y="6356350"/>
            <a:ext cx="5102352" cy="365125"/>
          </a:xfrm>
        </p:spPr>
        <p:txBody>
          <a:bodyPr/>
          <a:lstStyle/>
          <a:p>
            <a:pPr>
              <a:defRPr/>
            </a:pPr>
            <a:endParaRPr lang="en-US" dirty="0"/>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1554480"/>
            <a:ext cx="2073348" cy="197946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3454400" y="1547036"/>
            <a:ext cx="4222308" cy="38862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162800" y="189468"/>
            <a:ext cx="1828800" cy="365125"/>
          </a:xfrm>
          <a:prstGeom prst="rect">
            <a:avLst/>
          </a:prstGeom>
        </p:spPr>
        <p:txBody>
          <a:bodyPr vert="horz" lIns="91440" tIns="45720" rIns="91440" bIns="45720" rtlCol="0" anchor="t"/>
          <a:lstStyle>
            <a:lvl1pPr algn="l">
              <a:defRPr sz="12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1069848" y="6356350"/>
            <a:ext cx="5102352" cy="365125"/>
          </a:xfrm>
          <a:prstGeom prst="rect">
            <a:avLst/>
          </a:prstGeom>
        </p:spPr>
        <p:txBody>
          <a:bodyPr vert="horz" lIns="91440" tIns="45720" rIns="91440" bIns="45720" rtlCol="0" anchor="t"/>
          <a:lstStyle>
            <a:lvl1pPr algn="l">
              <a:defRPr sz="1200">
                <a:solidFill>
                  <a:schemeClr val="tx1"/>
                </a:solidFill>
              </a:defRPr>
            </a:lvl1pPr>
          </a:lstStyle>
          <a:p>
            <a:pPr>
              <a:defRPr/>
            </a:pPr>
            <a:endParaRPr lang="en-US" dirty="0"/>
          </a:p>
        </p:txBody>
      </p:sp>
      <p:sp>
        <p:nvSpPr>
          <p:cNvPr id="6" name="Slide Number Placeholder 5"/>
          <p:cNvSpPr>
            <a:spLocks noGrp="1"/>
          </p:cNvSpPr>
          <p:nvPr>
            <p:ph type="sldNum" sz="quarter" idx="4"/>
          </p:nvPr>
        </p:nvSpPr>
        <p:spPr>
          <a:xfrm>
            <a:off x="7159752" y="6356350"/>
            <a:ext cx="1137684" cy="365125"/>
          </a:xfrm>
          <a:prstGeom prst="rect">
            <a:avLst/>
          </a:prstGeom>
        </p:spPr>
        <p:txBody>
          <a:bodyPr vert="horz" lIns="91440" tIns="45720" rIns="91440" bIns="45720" rtlCol="0" anchor="t"/>
          <a:lstStyle>
            <a:lvl1pPr algn="l">
              <a:defRPr sz="1200">
                <a:solidFill>
                  <a:schemeClr val="tx1">
                    <a:tint val="75000"/>
                  </a:schemeClr>
                </a:solidFill>
              </a:defRPr>
            </a:lvl1pPr>
          </a:lstStyle>
          <a:p>
            <a:pPr>
              <a:defRPr/>
            </a:pPr>
            <a:fld id="{02B7B12E-BAD7-4408-B95F-B22F9A4C1A30}"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21" r:id="rId14"/>
    <p:sldLayoutId id="2147483750" r:id="rId15"/>
  </p:sldLayoutIdLst>
  <p:transition>
    <p:random/>
  </p:transition>
  <p:txStyles>
    <p:titleStyle>
      <a:lvl1pPr algn="l" defTabSz="914400" rtl="0" eaLnBrk="1" latinLnBrk="0" hangingPunct="1">
        <a:spcBef>
          <a:spcPct val="0"/>
        </a:spcBef>
        <a:buNone/>
        <a:defRPr sz="18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hyperlink" Target="https://hrmissc.jdc.ao.dcn/?page_id=35327"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hyperlink" Target="http://jnet.ao.dcn/human-resources/human-resources-management/sample-earnings-statement"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hyperlink" Target="http://jnet.ao.dcn/policy-guidance/guide-judiciary-policy/volume-2-ethics-and-judicial-conduct/part-codes-conduct/ch-3-code-conduct-judicial-employees"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hyperlink" Target="mailto:ded_helpdesk@ded.uscourts.gov" TargetMode="Externa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10.34.17.5/sites/default/files/HR/Fitness%20Center%20Rules%20and%20Regulations.pdf" TargetMode="External"/><Relationship Id="rId2" Type="http://schemas.openxmlformats.org/officeDocument/2006/relationships/hyperlink" Target="http://10.34.17.5/sites/default/files/HR/Informed%20Consent%20Agreement%20and%20Liability%20Waiver%20Form.pdf"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opm.gov/retirement-services/calculators/fegli-calculator/" TargetMode="External"/><Relationship Id="rId2" Type="http://schemas.openxmlformats.org/officeDocument/2006/relationships/hyperlink" Target="https://www.opm.gov/healthcare-insurance/life-insurance/program-information/#url=Premiums-for-Employees"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s://www.worklife4you.com/" TargetMode="External"/><Relationship Id="rId2" Type="http://schemas.openxmlformats.org/officeDocument/2006/relationships/hyperlink" Target="http://www.foh4you.com/"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6" name="Text Box 13"/>
          <p:cNvSpPr txBox="1">
            <a:spLocks noChangeArrowheads="1"/>
          </p:cNvSpPr>
          <p:nvPr/>
        </p:nvSpPr>
        <p:spPr bwMode="auto">
          <a:xfrm>
            <a:off x="685800" y="1981200"/>
            <a:ext cx="7924800" cy="461665"/>
          </a:xfrm>
          <a:prstGeom prst="rect">
            <a:avLst/>
          </a:prstGeom>
          <a:noFill/>
          <a:ln w="9525">
            <a:noFill/>
            <a:miter lim="800000"/>
            <a:headEnd/>
            <a:tailEnd/>
          </a:ln>
        </p:spPr>
        <p:txBody>
          <a:bodyPr wrap="square">
            <a:spAutoFit/>
          </a:bodyPr>
          <a:lstStyle/>
          <a:p>
            <a:pPr algn="ctr">
              <a:spcBef>
                <a:spcPct val="50000"/>
              </a:spcBef>
            </a:pPr>
            <a:r>
              <a:rPr lang="en-US" dirty="0"/>
              <a:t>BENEFITS REFERENCE GUIDE</a:t>
            </a:r>
          </a:p>
        </p:txBody>
      </p:sp>
      <p:sp>
        <p:nvSpPr>
          <p:cNvPr id="3" name="TextBox 2"/>
          <p:cNvSpPr txBox="1"/>
          <p:nvPr/>
        </p:nvSpPr>
        <p:spPr>
          <a:xfrm>
            <a:off x="622738" y="228600"/>
            <a:ext cx="7835462" cy="83099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b="1" dirty="0">
                <a:solidFill>
                  <a:schemeClr val="tx1"/>
                </a:solidFill>
              </a:rPr>
              <a:t>United States District Court for the</a:t>
            </a:r>
          </a:p>
          <a:p>
            <a:pPr algn="ctr"/>
            <a:r>
              <a:rPr lang="en-US" b="1" dirty="0">
                <a:solidFill>
                  <a:schemeClr val="tx1"/>
                </a:solidFill>
              </a:rPr>
              <a:t>District of Delaware</a:t>
            </a:r>
          </a:p>
        </p:txBody>
      </p:sp>
      <p:cxnSp>
        <p:nvCxnSpPr>
          <p:cNvPr id="5" name="Straight Connector 4"/>
          <p:cNvCxnSpPr/>
          <p:nvPr/>
        </p:nvCxnSpPr>
        <p:spPr>
          <a:xfrm>
            <a:off x="228600" y="2667000"/>
            <a:ext cx="8610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28600" y="1828800"/>
            <a:ext cx="8610600" cy="0"/>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9400" y="2891136"/>
            <a:ext cx="3598934" cy="3565916"/>
          </a:xfrm>
          <a:prstGeom prst="rect">
            <a:avLst/>
          </a:prstGeom>
        </p:spPr>
      </p:pic>
    </p:spTree>
    <p:extLst>
      <p:ext uri="{BB962C8B-B14F-4D97-AF65-F5344CB8AC3E}">
        <p14:creationId xmlns:p14="http://schemas.microsoft.com/office/powerpoint/2010/main" val="3657217204"/>
      </p:ext>
    </p:extLst>
  </p:cSld>
  <p:clrMapOvr>
    <a:masterClrMapping/>
  </p:clrMapOvr>
  <p:transition>
    <p:random/>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6"/>
          <p:cNvSpPr>
            <a:spLocks noGrp="1" noChangeArrowheads="1"/>
          </p:cNvSpPr>
          <p:nvPr>
            <p:ph type="body" sz="half" idx="1"/>
          </p:nvPr>
        </p:nvSpPr>
        <p:spPr>
          <a:xfrm>
            <a:off x="76200" y="990600"/>
            <a:ext cx="8610600" cy="5791200"/>
          </a:xfrm>
        </p:spPr>
        <p:txBody>
          <a:bodyPr>
            <a:normAutofit/>
          </a:bodyPr>
          <a:lstStyle/>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The A.O. recommends employees file Designation of Beneficiary forms. It is especially important to update your beneficiary forms when you experience a Qualifying Life Event. Please submit the Designation of Beneficiary forms to Human Resources Specialist Beth Mason for processing.</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Designation of Beneficiary Forms </a:t>
            </a:r>
          </a:p>
          <a:p>
            <a:pPr marL="228600" indent="-228600">
              <a:lnSpc>
                <a:spcPct val="80000"/>
              </a:lnSpc>
              <a:buFont typeface="+mj-lt"/>
              <a:buAutoNum type="arabicPeriod"/>
            </a:pPr>
            <a:r>
              <a:rPr lang="en-US" sz="12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SF-1152 Designation of Beneficiary, Unpaid Compensation of Deceased Civilian Employee </a:t>
            </a: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(form located on JNet). Beneficiaries receive money from deceased employing agency such as unpaid salary and lump sum annual leave payments. </a:t>
            </a:r>
          </a:p>
          <a:p>
            <a:pPr marL="228600" indent="-228600">
              <a:lnSpc>
                <a:spcPct val="80000"/>
              </a:lnSpc>
              <a:buFont typeface="+mj-lt"/>
              <a:buAutoNum type="arabicPeriod"/>
            </a:pPr>
            <a:r>
              <a:rPr lang="en-US" sz="12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SF-2823 Designation of Beneficiary, Federal Employees Group Life Insurance (FEGLI) Program </a:t>
            </a: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(form located on JNet). Beneficiaries receive life insurance maintained by deceased. </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172" name="Line 31"/>
          <p:cNvSpPr>
            <a:spLocks noChangeShapeType="1"/>
          </p:cNvSpPr>
          <p:nvPr/>
        </p:nvSpPr>
        <p:spPr bwMode="auto">
          <a:xfrm>
            <a:off x="8534400" y="6553200"/>
            <a:ext cx="0" cy="0"/>
          </a:xfrm>
          <a:prstGeom prst="line">
            <a:avLst/>
          </a:prstGeom>
          <a:noFill/>
          <a:ln w="38100">
            <a:solidFill>
              <a:schemeClr val="hlink"/>
            </a:solidFill>
            <a:miter lim="800000"/>
            <a:headEnd/>
            <a:tailEnd/>
          </a:ln>
        </p:spPr>
        <p:txBody>
          <a:bodyPr wrap="none"/>
          <a:lstStyle/>
          <a:p>
            <a:endParaRPr lang="en-US" dirty="0"/>
          </a:p>
        </p:txBody>
      </p:sp>
      <p:sp>
        <p:nvSpPr>
          <p:cNvPr id="6" name="TextBox 5"/>
          <p:cNvSpPr txBox="1"/>
          <p:nvPr/>
        </p:nvSpPr>
        <p:spPr>
          <a:xfrm>
            <a:off x="457200" y="224499"/>
            <a:ext cx="80772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4000" b="1" dirty="0"/>
              <a:t>BENEFICIARY FORMS</a:t>
            </a:r>
            <a:endParaRPr lang="en-US" sz="1400" b="1" dirty="0"/>
          </a:p>
        </p:txBody>
      </p:sp>
    </p:spTree>
    <p:extLst>
      <p:ext uri="{BB962C8B-B14F-4D97-AF65-F5344CB8AC3E}">
        <p14:creationId xmlns:p14="http://schemas.microsoft.com/office/powerpoint/2010/main" val="806835416"/>
      </p:ext>
    </p:extLst>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6"/>
          <p:cNvSpPr>
            <a:spLocks noGrp="1" noChangeArrowheads="1"/>
          </p:cNvSpPr>
          <p:nvPr>
            <p:ph type="body" sz="half" idx="1"/>
          </p:nvPr>
        </p:nvSpPr>
        <p:spPr>
          <a:xfrm>
            <a:off x="76200" y="990600"/>
            <a:ext cx="8610600" cy="5791200"/>
          </a:xfrm>
        </p:spPr>
        <p:txBody>
          <a:bodyPr>
            <a:normAutofit/>
          </a:bodyPr>
          <a:lstStyle/>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Employees can submit the following personal and/or payroll changes in eService:</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Submit name or address change</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Manage Direct Deposit/Allotments</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Manage W-4 Information</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View Earnings Statements (current and past)</a:t>
            </a:r>
          </a:p>
          <a:p>
            <a:pPr marL="228600" indent="-228600">
              <a:lnSpc>
                <a:spcPct val="80000"/>
              </a:lnSpc>
              <a:buFont typeface="+mj-lt"/>
              <a:buAutoNum type="arabicPeriod"/>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How to access eService, go to: JENIE; Human Resources; Login to HRMIS; Manage Personal &amp; Payroll Info</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Please contact Beth Mason for additional information if you have a name or address change. </a:t>
            </a:r>
          </a:p>
        </p:txBody>
      </p:sp>
      <p:sp>
        <p:nvSpPr>
          <p:cNvPr id="7172" name="Line 31"/>
          <p:cNvSpPr>
            <a:spLocks noChangeShapeType="1"/>
          </p:cNvSpPr>
          <p:nvPr/>
        </p:nvSpPr>
        <p:spPr bwMode="auto">
          <a:xfrm>
            <a:off x="8534400" y="6553200"/>
            <a:ext cx="0" cy="0"/>
          </a:xfrm>
          <a:prstGeom prst="line">
            <a:avLst/>
          </a:prstGeom>
          <a:noFill/>
          <a:ln w="38100">
            <a:solidFill>
              <a:schemeClr val="hlink"/>
            </a:solidFill>
            <a:miter lim="800000"/>
            <a:headEnd/>
            <a:tailEnd/>
          </a:ln>
        </p:spPr>
        <p:txBody>
          <a:bodyPr wrap="none"/>
          <a:lstStyle/>
          <a:p>
            <a:endParaRPr lang="en-US" dirty="0"/>
          </a:p>
        </p:txBody>
      </p:sp>
      <p:sp>
        <p:nvSpPr>
          <p:cNvPr id="6" name="TextBox 5"/>
          <p:cNvSpPr txBox="1"/>
          <p:nvPr/>
        </p:nvSpPr>
        <p:spPr>
          <a:xfrm>
            <a:off x="76200" y="224499"/>
            <a:ext cx="86106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4000" b="1" dirty="0"/>
              <a:t>eSERVICE OPTIONS</a:t>
            </a:r>
            <a:endParaRPr lang="en-US" sz="2800" b="1" dirty="0"/>
          </a:p>
        </p:txBody>
      </p:sp>
    </p:spTree>
    <p:extLst>
      <p:ext uri="{BB962C8B-B14F-4D97-AF65-F5344CB8AC3E}">
        <p14:creationId xmlns:p14="http://schemas.microsoft.com/office/powerpoint/2010/main" val="838420084"/>
      </p:ext>
    </p:extLst>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6"/>
          <p:cNvSpPr>
            <a:spLocks noGrp="1" noChangeArrowheads="1"/>
          </p:cNvSpPr>
          <p:nvPr>
            <p:ph type="body" sz="half" idx="1"/>
          </p:nvPr>
        </p:nvSpPr>
        <p:spPr>
          <a:xfrm>
            <a:off x="76200" y="990600"/>
            <a:ext cx="8610600" cy="5791200"/>
          </a:xfrm>
        </p:spPr>
        <p:txBody>
          <a:bodyPr>
            <a:normAutofit/>
          </a:bodyPr>
          <a:lstStyle/>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eOPF Overview</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eOPF is the Electronic Official Personnel Folder which contains the official records of an employee’s federal employment. </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Create eOPF Account</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To set up your eOPF account, follow the instructions included in the following link: </a:t>
            </a: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hlinkClick r:id="rId2"/>
              </a:rPr>
              <a:t>https://hrmissc.jdc.ao.dcn/?page_id=35327</a:t>
            </a: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Please note it generally takes 3-4 weeks for the eOPF account to be created before you can complete the login process. </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eOPF Access</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To access eOPF, go to: JENIE; Human Resources; Login to eOPF</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172" name="Line 31"/>
          <p:cNvSpPr>
            <a:spLocks noChangeShapeType="1"/>
          </p:cNvSpPr>
          <p:nvPr/>
        </p:nvSpPr>
        <p:spPr bwMode="auto">
          <a:xfrm>
            <a:off x="8534400" y="6553200"/>
            <a:ext cx="0" cy="0"/>
          </a:xfrm>
          <a:prstGeom prst="line">
            <a:avLst/>
          </a:prstGeom>
          <a:noFill/>
          <a:ln w="38100">
            <a:solidFill>
              <a:schemeClr val="hlink"/>
            </a:solidFill>
            <a:miter lim="800000"/>
            <a:headEnd/>
            <a:tailEnd/>
          </a:ln>
        </p:spPr>
        <p:txBody>
          <a:bodyPr wrap="none"/>
          <a:lstStyle/>
          <a:p>
            <a:endParaRPr lang="en-US" dirty="0"/>
          </a:p>
        </p:txBody>
      </p:sp>
      <p:sp>
        <p:nvSpPr>
          <p:cNvPr id="6" name="TextBox 5"/>
          <p:cNvSpPr txBox="1"/>
          <p:nvPr/>
        </p:nvSpPr>
        <p:spPr>
          <a:xfrm>
            <a:off x="76200" y="224499"/>
            <a:ext cx="86106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4000" b="1" dirty="0"/>
              <a:t>eOPF </a:t>
            </a:r>
            <a:r>
              <a:rPr lang="en-US" sz="2000" b="1" dirty="0"/>
              <a:t>(Electronic Official Personnel File)</a:t>
            </a:r>
            <a:endParaRPr lang="en-US" sz="2800" b="1" dirty="0"/>
          </a:p>
        </p:txBody>
      </p:sp>
    </p:spTree>
    <p:extLst>
      <p:ext uri="{BB962C8B-B14F-4D97-AF65-F5344CB8AC3E}">
        <p14:creationId xmlns:p14="http://schemas.microsoft.com/office/powerpoint/2010/main" val="1833459296"/>
      </p:ext>
    </p:extLst>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6"/>
          <p:cNvSpPr>
            <a:spLocks noGrp="1" noChangeArrowheads="1"/>
          </p:cNvSpPr>
          <p:nvPr>
            <p:ph type="body" sz="half" idx="1"/>
          </p:nvPr>
        </p:nvSpPr>
        <p:spPr>
          <a:xfrm>
            <a:off x="76200" y="762000"/>
            <a:ext cx="8610600" cy="5791200"/>
          </a:xfrm>
        </p:spPr>
        <p:txBody>
          <a:bodyPr>
            <a:normAutofit/>
          </a:bodyPr>
          <a:lstStyle/>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Payroll Overview</a:t>
            </a:r>
          </a:p>
          <a:p>
            <a:pPr>
              <a:lnSpc>
                <a:spcPct val="80000"/>
              </a:lnSpc>
              <a:buFont typeface="Wingdings" panose="05000000000000000000" pitchFamily="2" charset="2"/>
              <a:buChar char="§"/>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There are 26 pay periods in a year. </a:t>
            </a:r>
          </a:p>
          <a:p>
            <a:pPr>
              <a:lnSpc>
                <a:spcPct val="80000"/>
              </a:lnSpc>
              <a:buFont typeface="Wingdings" panose="05000000000000000000" pitchFamily="2" charset="2"/>
              <a:buChar char="§"/>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Direct Deposit in mandatory.</a:t>
            </a:r>
          </a:p>
          <a:p>
            <a:pPr>
              <a:lnSpc>
                <a:spcPct val="80000"/>
              </a:lnSpc>
              <a:buFont typeface="Wingdings" panose="05000000000000000000" pitchFamily="2" charset="2"/>
              <a:buChar char="§"/>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It is the responsibility of the employee to ensure your earnings statement is accurate. Contact HR immediately if there are any discrepancies. </a:t>
            </a:r>
          </a:p>
          <a:p>
            <a:pPr>
              <a:lnSpc>
                <a:spcPct val="80000"/>
              </a:lnSpc>
              <a:buFont typeface="Wingdings" panose="05000000000000000000" pitchFamily="2" charset="2"/>
              <a:buChar char="§"/>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Payroll References</a:t>
            </a:r>
          </a:p>
          <a:p>
            <a:pPr>
              <a:lnSpc>
                <a:spcPct val="80000"/>
              </a:lnSpc>
              <a:buFont typeface="Wingdings" panose="05000000000000000000" pitchFamily="2" charset="2"/>
              <a:buChar char="§"/>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View bi-weekly Earnings Statement through HRMIS ( JENIE; Human Resources; Login to HRMIS; Manage Personal &amp; Payroll Info; View My Earnings Statements)</a:t>
            </a:r>
          </a:p>
          <a:p>
            <a:pPr>
              <a:lnSpc>
                <a:spcPct val="80000"/>
              </a:lnSpc>
              <a:buFont typeface="Wingdings" panose="05000000000000000000" pitchFamily="2" charset="2"/>
              <a:buChar char="§"/>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Edit Direct Deposit through HRMIS (JENIE; Human Resources; Login to HRMS; Manage Personal &amp; Payroll Info; Manage my Direct Deposit; Click Edit). Do NOT close the old account until you have received pay to the new account.</a:t>
            </a:r>
          </a:p>
          <a:p>
            <a:pPr>
              <a:lnSpc>
                <a:spcPct val="80000"/>
              </a:lnSpc>
              <a:buFont typeface="Wingdings" panose="05000000000000000000" pitchFamily="2" charset="2"/>
              <a:buChar char="§"/>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You can add up to 5 allotments. To create, edit or stop allotments, go to: JENIE; Human Resources; Login to HRMIS; Manage Personal &amp; Payroll Info; Manage my Allotments</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Sample Earnings Statement- Link</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hlinkClick r:id="rId2"/>
              </a:rPr>
              <a:t>http://jnet.ao.dcn/human-resources/human-resources-management/sample-earnings-statement</a:t>
            </a: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*Extremely helpful to employees new to the Judiciary*</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172" name="Line 31"/>
          <p:cNvSpPr>
            <a:spLocks noChangeShapeType="1"/>
          </p:cNvSpPr>
          <p:nvPr/>
        </p:nvSpPr>
        <p:spPr bwMode="auto">
          <a:xfrm>
            <a:off x="8534400" y="6553200"/>
            <a:ext cx="0" cy="0"/>
          </a:xfrm>
          <a:prstGeom prst="line">
            <a:avLst/>
          </a:prstGeom>
          <a:noFill/>
          <a:ln w="38100">
            <a:solidFill>
              <a:schemeClr val="hlink"/>
            </a:solidFill>
            <a:miter lim="800000"/>
            <a:headEnd/>
            <a:tailEnd/>
          </a:ln>
        </p:spPr>
        <p:txBody>
          <a:bodyPr wrap="none"/>
          <a:lstStyle/>
          <a:p>
            <a:endParaRPr lang="en-US" dirty="0"/>
          </a:p>
        </p:txBody>
      </p:sp>
      <p:sp>
        <p:nvSpPr>
          <p:cNvPr id="6" name="TextBox 5"/>
          <p:cNvSpPr txBox="1"/>
          <p:nvPr/>
        </p:nvSpPr>
        <p:spPr>
          <a:xfrm>
            <a:off x="76200" y="224499"/>
            <a:ext cx="86106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4000" b="1" dirty="0"/>
              <a:t>PAYROLL OVERVIEW  </a:t>
            </a:r>
            <a:endParaRPr lang="en-US" sz="2800" b="1" dirty="0"/>
          </a:p>
        </p:txBody>
      </p:sp>
    </p:spTree>
    <p:extLst>
      <p:ext uri="{BB962C8B-B14F-4D97-AF65-F5344CB8AC3E}">
        <p14:creationId xmlns:p14="http://schemas.microsoft.com/office/powerpoint/2010/main" val="2336495227"/>
      </p:ext>
    </p:extLst>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6"/>
          <p:cNvSpPr>
            <a:spLocks noGrp="1" noChangeArrowheads="1"/>
          </p:cNvSpPr>
          <p:nvPr>
            <p:ph type="body" sz="half" idx="1"/>
          </p:nvPr>
        </p:nvSpPr>
        <p:spPr>
          <a:xfrm>
            <a:off x="76200" y="990600"/>
            <a:ext cx="8610600" cy="5791200"/>
          </a:xfrm>
        </p:spPr>
        <p:txBody>
          <a:bodyPr>
            <a:normAutofit/>
          </a:bodyPr>
          <a:lstStyle/>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All employees of the United States District Court for the District of Delaware are required to adhere to the Code of Conduct. The following are canons to the Code of Conduct:</a:t>
            </a:r>
            <a:endParaRPr lang="en-US" sz="1200" i="0" dirty="0">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a:lnSpc>
                <a:spcPct val="80000"/>
              </a:lnSpc>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Canon 1: A Judicial Employee Should Uphold the Integrity and Independence of the Judiciary and of the Judicial Employee’s Office</a:t>
            </a:r>
          </a:p>
          <a:p>
            <a:pPr>
              <a:lnSpc>
                <a:spcPct val="80000"/>
              </a:lnSpc>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Canon 2: A Judicial Employee Should Avoid Impropriety and the Appearance of Impropriety in All Activities. </a:t>
            </a:r>
          </a:p>
          <a:p>
            <a:pPr>
              <a:lnSpc>
                <a:spcPct val="80000"/>
              </a:lnSpc>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Canon 3: A Judicial Employee Should Adhere to Appropriate Standards in Performing the Duties of the Office. </a:t>
            </a:r>
          </a:p>
          <a:p>
            <a:pPr>
              <a:lnSpc>
                <a:spcPct val="80000"/>
              </a:lnSpc>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Canon 4: In Engaging in Outside Activities, a Judicial Employee Should Avoid the Risk of Conflict with Official Duties, Should Avoid the Appearance of Impropriety, and Should Comply with Disclosure Requirements. </a:t>
            </a:r>
          </a:p>
          <a:p>
            <a:pPr>
              <a:lnSpc>
                <a:spcPct val="80000"/>
              </a:lnSpc>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Canon 5: A Judicial Employee Should Refrain from Inappropriate Activity. </a:t>
            </a:r>
          </a:p>
          <a:p>
            <a:pPr>
              <a:lnSpc>
                <a:spcPct val="80000"/>
              </a:lnSpc>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a:lnSpc>
                <a:spcPct val="80000"/>
              </a:lnSpc>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The Code of Conduct for Judicial Employees is located at: </a:t>
            </a: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hlinkClick r:id="rId2"/>
              </a:rPr>
              <a:t>http://jnet.ao.dcn/policy-guidance/guide-judiciary-policy/volume-2-ethics-and-judicial-conduct/part-codes-conduct/ch-3-code-conduct-judicial-employees</a:t>
            </a: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p>
        </p:txBody>
      </p:sp>
      <p:sp>
        <p:nvSpPr>
          <p:cNvPr id="7172" name="Line 31"/>
          <p:cNvSpPr>
            <a:spLocks noChangeShapeType="1"/>
          </p:cNvSpPr>
          <p:nvPr/>
        </p:nvSpPr>
        <p:spPr bwMode="auto">
          <a:xfrm>
            <a:off x="8534400" y="6553200"/>
            <a:ext cx="0" cy="0"/>
          </a:xfrm>
          <a:prstGeom prst="line">
            <a:avLst/>
          </a:prstGeom>
          <a:noFill/>
          <a:ln w="38100">
            <a:solidFill>
              <a:schemeClr val="hlink"/>
            </a:solidFill>
            <a:miter lim="800000"/>
            <a:headEnd/>
            <a:tailEnd/>
          </a:ln>
        </p:spPr>
        <p:txBody>
          <a:bodyPr wrap="none"/>
          <a:lstStyle/>
          <a:p>
            <a:endParaRPr lang="en-US" dirty="0"/>
          </a:p>
        </p:txBody>
      </p:sp>
      <p:sp>
        <p:nvSpPr>
          <p:cNvPr id="6" name="TextBox 5"/>
          <p:cNvSpPr txBox="1"/>
          <p:nvPr/>
        </p:nvSpPr>
        <p:spPr>
          <a:xfrm>
            <a:off x="76200" y="224499"/>
            <a:ext cx="86106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4000" b="1" dirty="0"/>
              <a:t>CODE OF CONDUCT  </a:t>
            </a:r>
            <a:endParaRPr lang="en-US" sz="2800" b="1" dirty="0"/>
          </a:p>
        </p:txBody>
      </p:sp>
    </p:spTree>
    <p:extLst>
      <p:ext uri="{BB962C8B-B14F-4D97-AF65-F5344CB8AC3E}">
        <p14:creationId xmlns:p14="http://schemas.microsoft.com/office/powerpoint/2010/main" val="3631594418"/>
      </p:ext>
    </p:extLst>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6"/>
          <p:cNvSpPr>
            <a:spLocks noGrp="1" noChangeArrowheads="1"/>
          </p:cNvSpPr>
          <p:nvPr>
            <p:ph type="body" sz="half" idx="1"/>
          </p:nvPr>
        </p:nvSpPr>
        <p:spPr>
          <a:xfrm>
            <a:off x="76200" y="990600"/>
            <a:ext cx="8610600" cy="5791200"/>
          </a:xfrm>
        </p:spPr>
        <p:txBody>
          <a:bodyPr>
            <a:normAutofit/>
          </a:bodyPr>
          <a:lstStyle/>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Employees can contact the Automation Department for IT support by contacting the following:</a:t>
            </a:r>
            <a:endParaRPr lang="en-US" sz="1200" i="0" dirty="0">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Submit a DED Help Desk Ticket. The “DED Help Desk Ticket: icon is located on your desktop. Your username is your first name + last name and the password is your JENIE password.</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Email the Automation Department regarding any IT matters at </a:t>
            </a: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hlinkClick r:id="rId2"/>
              </a:rPr>
              <a:t>ded_helpdesk@ded.uscourts.gov</a:t>
            </a: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Call (302)573-4570 for automation assistance. This will ring to all automation staff members’ desks. IT will log your call and send the appropriate automation staff employee to resolve the IT issue as quickly as possible. </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172" name="Line 31"/>
          <p:cNvSpPr>
            <a:spLocks noChangeShapeType="1"/>
          </p:cNvSpPr>
          <p:nvPr/>
        </p:nvSpPr>
        <p:spPr bwMode="auto">
          <a:xfrm>
            <a:off x="8534400" y="6553200"/>
            <a:ext cx="0" cy="0"/>
          </a:xfrm>
          <a:prstGeom prst="line">
            <a:avLst/>
          </a:prstGeom>
          <a:noFill/>
          <a:ln w="38100">
            <a:solidFill>
              <a:schemeClr val="hlink"/>
            </a:solidFill>
            <a:miter lim="800000"/>
            <a:headEnd/>
            <a:tailEnd/>
          </a:ln>
        </p:spPr>
        <p:txBody>
          <a:bodyPr wrap="none"/>
          <a:lstStyle/>
          <a:p>
            <a:endParaRPr lang="en-US" dirty="0"/>
          </a:p>
        </p:txBody>
      </p:sp>
      <p:sp>
        <p:nvSpPr>
          <p:cNvPr id="6" name="TextBox 5"/>
          <p:cNvSpPr txBox="1"/>
          <p:nvPr/>
        </p:nvSpPr>
        <p:spPr>
          <a:xfrm>
            <a:off x="76200" y="224499"/>
            <a:ext cx="86106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4000" b="1" dirty="0"/>
              <a:t>IT HELP DESK </a:t>
            </a:r>
            <a:endParaRPr lang="en-US" sz="2800" b="1" dirty="0"/>
          </a:p>
        </p:txBody>
      </p:sp>
    </p:spTree>
    <p:extLst>
      <p:ext uri="{BB962C8B-B14F-4D97-AF65-F5344CB8AC3E}">
        <p14:creationId xmlns:p14="http://schemas.microsoft.com/office/powerpoint/2010/main" val="3245609738"/>
      </p:ext>
    </p:extLst>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6"/>
          <p:cNvSpPr>
            <a:spLocks noGrp="1" noChangeArrowheads="1"/>
          </p:cNvSpPr>
          <p:nvPr>
            <p:ph type="body" sz="half" idx="1"/>
          </p:nvPr>
        </p:nvSpPr>
        <p:spPr>
          <a:xfrm>
            <a:off x="76200" y="990600"/>
            <a:ext cx="8610600" cy="5791200"/>
          </a:xfrm>
        </p:spPr>
        <p:txBody>
          <a:bodyPr>
            <a:normAutofit/>
          </a:bodyPr>
          <a:lstStyle/>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The District Court Fitness Center is located on the third floor in room 3124. The Fitness Center includes the following equipment:</a:t>
            </a:r>
          </a:p>
          <a:p>
            <a:pPr>
              <a:lnSpc>
                <a:spcPct val="80000"/>
              </a:lnSpc>
              <a:buFont typeface="Wingdings" panose="05000000000000000000" pitchFamily="2" charset="2"/>
              <a:buChar char="§"/>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Two treadmills</a:t>
            </a:r>
          </a:p>
          <a:p>
            <a:pPr>
              <a:lnSpc>
                <a:spcPct val="80000"/>
              </a:lnSpc>
              <a:buFont typeface="Wingdings" panose="05000000000000000000" pitchFamily="2" charset="2"/>
              <a:buChar char="§"/>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One elliptical</a:t>
            </a:r>
          </a:p>
          <a:p>
            <a:pPr>
              <a:lnSpc>
                <a:spcPct val="80000"/>
              </a:lnSpc>
              <a:buFont typeface="Wingdings" panose="05000000000000000000" pitchFamily="2" charset="2"/>
              <a:buChar char="§"/>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Two recumbent bikes</a:t>
            </a:r>
          </a:p>
          <a:p>
            <a:pPr>
              <a:lnSpc>
                <a:spcPct val="80000"/>
              </a:lnSpc>
              <a:buFont typeface="Wingdings" panose="05000000000000000000" pitchFamily="2" charset="2"/>
              <a:buChar char="§"/>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Free weights</a:t>
            </a:r>
          </a:p>
          <a:p>
            <a:pPr>
              <a:lnSpc>
                <a:spcPct val="80000"/>
              </a:lnSpc>
              <a:buFont typeface="Wingdings" panose="05000000000000000000" pitchFamily="2" charset="2"/>
              <a:buChar char="§"/>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Smith machine</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The Fitness Center is available to employees who sign the two forms below:</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Informed Consent Agreement and Liability Waiver Form </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hlinkClick r:id="rId2"/>
              </a:rPr>
              <a:t>http://10.34.17.5/sites/default/files/HR/Informed%20Consent%20Agreement%20and%20Liability%20Waiver%20Form.pdf</a:t>
            </a: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 Fitness Center Rules &amp; Regulations</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hlinkClick r:id="rId3"/>
              </a:rPr>
              <a:t>http://10.34.17.5/sites/default/files/HR/Fitness%20Center%20Rules%20and%20Regulations.pdf</a:t>
            </a: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Once the forms have been signed, please return to a member of the Intake Staff in the Clerk’s Office (room 4209). </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172" name="Line 31"/>
          <p:cNvSpPr>
            <a:spLocks noChangeShapeType="1"/>
          </p:cNvSpPr>
          <p:nvPr/>
        </p:nvSpPr>
        <p:spPr bwMode="auto">
          <a:xfrm>
            <a:off x="8534400" y="6553200"/>
            <a:ext cx="0" cy="0"/>
          </a:xfrm>
          <a:prstGeom prst="line">
            <a:avLst/>
          </a:prstGeom>
          <a:noFill/>
          <a:ln w="38100">
            <a:solidFill>
              <a:schemeClr val="hlink"/>
            </a:solidFill>
            <a:miter lim="800000"/>
            <a:headEnd/>
            <a:tailEnd/>
          </a:ln>
        </p:spPr>
        <p:txBody>
          <a:bodyPr wrap="none"/>
          <a:lstStyle/>
          <a:p>
            <a:endParaRPr lang="en-US" dirty="0"/>
          </a:p>
        </p:txBody>
      </p:sp>
      <p:sp>
        <p:nvSpPr>
          <p:cNvPr id="6" name="TextBox 5"/>
          <p:cNvSpPr txBox="1"/>
          <p:nvPr/>
        </p:nvSpPr>
        <p:spPr>
          <a:xfrm>
            <a:off x="76200" y="224499"/>
            <a:ext cx="86106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4000" b="1" dirty="0"/>
              <a:t>FITNESS CENTER</a:t>
            </a:r>
            <a:endParaRPr lang="en-US" sz="2800" b="1" dirty="0"/>
          </a:p>
        </p:txBody>
      </p:sp>
    </p:spTree>
    <p:extLst>
      <p:ext uri="{BB962C8B-B14F-4D97-AF65-F5344CB8AC3E}">
        <p14:creationId xmlns:p14="http://schemas.microsoft.com/office/powerpoint/2010/main" val="2679687228"/>
      </p:ext>
    </p:extLst>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533400" y="914400"/>
            <a:ext cx="6172200" cy="457200"/>
          </a:xfrm>
          <a:prstGeom prst="rect">
            <a:avLst/>
          </a:prstGeom>
          <a:noFill/>
          <a:ln w="12700" cap="sq">
            <a:noFill/>
            <a:miter lim="800000"/>
            <a:headEnd type="none" w="sm" len="sm"/>
            <a:tailEnd type="none" w="sm" len="sm"/>
          </a:ln>
        </p:spPr>
        <p:txBody>
          <a:bodyPr>
            <a:spAutoFit/>
          </a:bodyPr>
          <a:lstStyle/>
          <a:p>
            <a:pPr>
              <a:spcBef>
                <a:spcPct val="50000"/>
              </a:spcBef>
            </a:pPr>
            <a:endParaRPr lang="en-US" dirty="0">
              <a:latin typeface="Times New Roman" pitchFamily="18" charset="0"/>
            </a:endParaRPr>
          </a:p>
        </p:txBody>
      </p:sp>
      <p:sp>
        <p:nvSpPr>
          <p:cNvPr id="4099" name="Rectangle 3"/>
          <p:cNvSpPr>
            <a:spLocks noGrp="1" noChangeArrowheads="1"/>
          </p:cNvSpPr>
          <p:nvPr>
            <p:ph type="title"/>
          </p:nvPr>
        </p:nvSpPr>
        <p:spPr bwMode="auto">
          <a:xfrm>
            <a:off x="536028" y="517071"/>
            <a:ext cx="8001000" cy="794658"/>
          </a:xfrm>
          <a:solidFill>
            <a:schemeClr val="accent5">
              <a:lumMod val="40000"/>
              <a:lumOff val="60000"/>
            </a:schemeClr>
          </a:solidFill>
          <a:ln>
            <a:noFill/>
            <a:headEnd/>
            <a:tailEnd/>
          </a:ln>
          <a:effectLst>
            <a:innerShdw blurRad="63500" dist="50800" dir="5400000">
              <a:prstClr val="black">
                <a:alpha val="50000"/>
              </a:prstClr>
            </a:innerShdw>
          </a:effec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noAutofit/>
            <a:scene3d>
              <a:camera prst="orthographicFront"/>
              <a:lightRig rig="soft" dir="t">
                <a:rot lat="0" lon="0" rev="16800000"/>
              </a:lightRig>
            </a:scene3d>
            <a:sp3d prstMaterial="softEdge">
              <a:bevelT w="38100" h="38100"/>
            </a:sp3d>
          </a:bodyPr>
          <a:lstStyle/>
          <a:p>
            <a:pPr algn="ctr" eaLnBrk="1" hangingPunct="1"/>
            <a:r>
              <a:rPr lang="en-US" sz="4000" b="1" dirty="0">
                <a:effectLst>
                  <a:outerShdw blurRad="38100" dist="38100" dir="2700000" algn="tl">
                    <a:srgbClr val="000000">
                      <a:alpha val="43137"/>
                    </a:srgbClr>
                  </a:outerShdw>
                </a:effectLst>
              </a:rPr>
              <a:t>EMPLOYEE BENEFITS</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3390674062"/>
              </p:ext>
            </p:extLst>
          </p:nvPr>
        </p:nvGraphicFramePr>
        <p:xfrm>
          <a:off x="609600" y="1600200"/>
          <a:ext cx="7772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5830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457200" y="228600"/>
            <a:ext cx="80772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4000" b="1" dirty="0"/>
              <a:t>FEHB (Health Insurance)</a:t>
            </a:r>
          </a:p>
        </p:txBody>
      </p:sp>
      <p:sp>
        <p:nvSpPr>
          <p:cNvPr id="3" name="TextBox 2"/>
          <p:cNvSpPr txBox="1"/>
          <p:nvPr/>
        </p:nvSpPr>
        <p:spPr>
          <a:xfrm>
            <a:off x="36945" y="990600"/>
            <a:ext cx="8763000" cy="5632311"/>
          </a:xfrm>
          <a:prstGeom prst="rect">
            <a:avLst/>
          </a:prstGeom>
          <a:noFill/>
        </p:spPr>
        <p:txBody>
          <a:bodyPr wrap="square" rtlCol="0">
            <a:spAutoFit/>
          </a:bodyPr>
          <a:lstStyle/>
          <a:p>
            <a:endParaRPr lang="en-US" sz="1200" u="sng" dirty="0">
              <a:ln w="0"/>
              <a:effectLst>
                <a:outerShdw blurRad="38100" dist="38100" dir="2700000" algn="tl">
                  <a:srgbClr val="000000">
                    <a:alpha val="43137"/>
                  </a:srgbClr>
                </a:outerShdw>
              </a:effectLst>
            </a:endParaRPr>
          </a:p>
          <a:p>
            <a:endParaRPr lang="en-US" sz="1200" u="sng" dirty="0">
              <a:ln w="0"/>
              <a:effectLst>
                <a:outerShdw blurRad="38100" dist="38100" dir="2700000" algn="tl">
                  <a:srgbClr val="000000">
                    <a:alpha val="43137"/>
                  </a:srgbClr>
                </a:outerShdw>
              </a:effectLst>
            </a:endParaRPr>
          </a:p>
          <a:p>
            <a:pPr algn="ctr"/>
            <a:endParaRPr lang="en-US" sz="1200" u="sng" dirty="0">
              <a:ln w="0"/>
              <a:effectLst>
                <a:outerShdw blurRad="38100" dist="38100" dir="2700000" algn="tl">
                  <a:srgbClr val="000000">
                    <a:alpha val="43137"/>
                  </a:srgbClr>
                </a:outerShdw>
              </a:effectLst>
            </a:endParaRPr>
          </a:p>
          <a:p>
            <a:r>
              <a:rPr lang="en-US" sz="1200" u="sng" dirty="0">
                <a:ln w="0"/>
                <a:effectLst>
                  <a:outerShdw blurRad="38100" dist="38100" dir="2700000" algn="tl">
                    <a:srgbClr val="000000">
                      <a:alpha val="43137"/>
                    </a:srgbClr>
                  </a:outerShdw>
                </a:effectLst>
              </a:rPr>
              <a:t>Eligibility</a:t>
            </a:r>
          </a:p>
          <a:p>
            <a:pPr marL="228600" indent="-228600">
              <a:buFont typeface="+mj-lt"/>
              <a:buAutoNum type="arabicPeriod"/>
            </a:pPr>
            <a:r>
              <a:rPr lang="en-US" sz="1200" dirty="0">
                <a:ln w="0"/>
                <a:effectLst>
                  <a:outerShdw blurRad="38100" dist="19050" dir="2700000" algn="tl" rotWithShape="0">
                    <a:schemeClr val="dk1">
                      <a:alpha val="40000"/>
                    </a:schemeClr>
                  </a:outerShdw>
                </a:effectLst>
              </a:rPr>
              <a:t>Within first 60 days of employment</a:t>
            </a:r>
          </a:p>
          <a:p>
            <a:pPr marL="228600" indent="-228600">
              <a:buFont typeface="+mj-lt"/>
              <a:buAutoNum type="arabicPeriod"/>
            </a:pPr>
            <a:r>
              <a:rPr lang="en-US" sz="1200" dirty="0">
                <a:ln w="0"/>
                <a:effectLst>
                  <a:outerShdw blurRad="38100" dist="19050" dir="2700000" algn="tl" rotWithShape="0">
                    <a:schemeClr val="dk1">
                      <a:alpha val="40000"/>
                    </a:schemeClr>
                  </a:outerShdw>
                </a:effectLst>
              </a:rPr>
              <a:t>Open Season</a:t>
            </a:r>
          </a:p>
          <a:p>
            <a:pPr marL="228600" indent="-228600">
              <a:buFont typeface="+mj-lt"/>
              <a:buAutoNum type="arabicPeriod"/>
            </a:pPr>
            <a:r>
              <a:rPr lang="en-US" sz="1200" dirty="0">
                <a:ln w="0"/>
                <a:effectLst>
                  <a:outerShdw blurRad="38100" dist="19050" dir="2700000" algn="tl" rotWithShape="0">
                    <a:schemeClr val="dk1">
                      <a:alpha val="40000"/>
                    </a:schemeClr>
                  </a:outerShdw>
                </a:effectLst>
              </a:rPr>
              <a:t>Qualifying Life Event</a:t>
            </a:r>
          </a:p>
          <a:p>
            <a:pPr marL="228600" indent="-228600">
              <a:buFont typeface="+mj-lt"/>
              <a:buAutoNum type="arabicPeriod"/>
            </a:pPr>
            <a:endParaRPr lang="en-US" sz="1200" dirty="0">
              <a:ln w="0"/>
              <a:effectLst>
                <a:outerShdw blurRad="38100" dist="19050" dir="2700000" algn="tl" rotWithShape="0">
                  <a:schemeClr val="dk1">
                    <a:alpha val="40000"/>
                  </a:schemeClr>
                </a:outerShdw>
              </a:effectLst>
            </a:endParaRPr>
          </a:p>
          <a:p>
            <a:r>
              <a:rPr lang="en-US" sz="1200" u="sng" dirty="0">
                <a:ln w="0"/>
                <a:effectLst>
                  <a:outerShdw blurRad="38100" dist="19050" dir="2700000" algn="tl" rotWithShape="0">
                    <a:schemeClr val="dk1">
                      <a:alpha val="40000"/>
                    </a:schemeClr>
                  </a:outerShdw>
                </a:effectLst>
              </a:rPr>
              <a:t>Enrollment Types</a:t>
            </a:r>
          </a:p>
          <a:p>
            <a:pPr marL="228600" indent="-228600">
              <a:buFont typeface="+mj-lt"/>
              <a:buAutoNum type="arabicPeriod"/>
            </a:pPr>
            <a:r>
              <a:rPr lang="en-US" sz="1200" dirty="0">
                <a:ln w="0"/>
                <a:effectLst>
                  <a:outerShdw blurRad="38100" dist="19050" dir="2700000" algn="tl" rotWithShape="0">
                    <a:schemeClr val="dk1">
                      <a:alpha val="40000"/>
                    </a:schemeClr>
                  </a:outerShdw>
                </a:effectLst>
              </a:rPr>
              <a:t>Self Only</a:t>
            </a:r>
          </a:p>
          <a:p>
            <a:pPr marL="228600" indent="-228600">
              <a:buFont typeface="+mj-lt"/>
              <a:buAutoNum type="arabicPeriod"/>
            </a:pPr>
            <a:r>
              <a:rPr lang="en-US" sz="1200" dirty="0">
                <a:ln w="0"/>
                <a:effectLst>
                  <a:outerShdw blurRad="38100" dist="19050" dir="2700000" algn="tl" rotWithShape="0">
                    <a:schemeClr val="dk1">
                      <a:alpha val="40000"/>
                    </a:schemeClr>
                  </a:outerShdw>
                </a:effectLst>
              </a:rPr>
              <a:t>Self Plus One</a:t>
            </a:r>
          </a:p>
          <a:p>
            <a:pPr marL="228600" indent="-228600">
              <a:buFont typeface="+mj-lt"/>
              <a:buAutoNum type="arabicPeriod"/>
            </a:pPr>
            <a:r>
              <a:rPr lang="en-US" sz="1200" dirty="0">
                <a:ln w="0"/>
                <a:effectLst>
                  <a:outerShdw blurRad="38100" dist="19050" dir="2700000" algn="tl" rotWithShape="0">
                    <a:schemeClr val="dk1">
                      <a:alpha val="40000"/>
                    </a:schemeClr>
                  </a:outerShdw>
                </a:effectLst>
              </a:rPr>
              <a:t>Self and Family</a:t>
            </a:r>
          </a:p>
          <a:p>
            <a:pPr marL="228600" indent="-228600">
              <a:buFont typeface="+mj-lt"/>
              <a:buAutoNum type="arabicPeriod"/>
            </a:pPr>
            <a:endParaRPr lang="en-US" sz="1200" dirty="0">
              <a:ln w="0"/>
              <a:effectLst>
                <a:outerShdw blurRad="38100" dist="19050" dir="2700000" algn="tl" rotWithShape="0">
                  <a:schemeClr val="dk1">
                    <a:alpha val="40000"/>
                  </a:schemeClr>
                </a:outerShdw>
              </a:effectLst>
            </a:endParaRPr>
          </a:p>
          <a:p>
            <a:r>
              <a:rPr lang="en-US" sz="1200" u="sng" dirty="0">
                <a:ln w="0"/>
                <a:effectLst>
                  <a:outerShdw blurRad="38100" dist="19050" dir="2700000" algn="tl" rotWithShape="0">
                    <a:schemeClr val="dk1">
                      <a:alpha val="40000"/>
                    </a:schemeClr>
                  </a:outerShdw>
                </a:effectLst>
              </a:rPr>
              <a:t>Plan Types</a:t>
            </a:r>
          </a:p>
          <a:p>
            <a:pPr marL="228600" indent="-228600">
              <a:buFont typeface="+mj-lt"/>
              <a:buAutoNum type="arabicPeriod"/>
            </a:pPr>
            <a:r>
              <a:rPr lang="en-US" sz="1200" dirty="0">
                <a:ln w="0"/>
                <a:effectLst>
                  <a:outerShdw blurRad="38100" dist="19050" dir="2700000" algn="tl" rotWithShape="0">
                    <a:schemeClr val="dk1">
                      <a:alpha val="40000"/>
                    </a:schemeClr>
                  </a:outerShdw>
                </a:effectLst>
              </a:rPr>
              <a:t>Fee-for-Service (FFS) Plan</a:t>
            </a:r>
          </a:p>
          <a:p>
            <a:pPr marL="228600" indent="-228600">
              <a:buFont typeface="+mj-lt"/>
              <a:buAutoNum type="arabicPeriod"/>
            </a:pPr>
            <a:r>
              <a:rPr lang="en-US" sz="1200" dirty="0">
                <a:ln w="0"/>
                <a:effectLst>
                  <a:outerShdw blurRad="38100" dist="19050" dir="2700000" algn="tl" rotWithShape="0">
                    <a:schemeClr val="dk1">
                      <a:alpha val="40000"/>
                    </a:schemeClr>
                  </a:outerShdw>
                </a:effectLst>
              </a:rPr>
              <a:t>Health Maintenance Organization (HMO)</a:t>
            </a:r>
          </a:p>
          <a:p>
            <a:pPr marL="228600" indent="-228600">
              <a:buFont typeface="+mj-lt"/>
              <a:buAutoNum type="arabicPeriod"/>
            </a:pPr>
            <a:r>
              <a:rPr lang="en-US" sz="1200" dirty="0">
                <a:ln w="0"/>
                <a:effectLst>
                  <a:outerShdw blurRad="38100" dist="19050" dir="2700000" algn="tl" rotWithShape="0">
                    <a:schemeClr val="dk1">
                      <a:alpha val="40000"/>
                    </a:schemeClr>
                  </a:outerShdw>
                </a:effectLst>
              </a:rPr>
              <a:t>High Deductible Health Plan (HDHP)</a:t>
            </a:r>
          </a:p>
          <a:p>
            <a:pPr marL="228600" indent="-228600">
              <a:buFont typeface="+mj-lt"/>
              <a:buAutoNum type="arabicPeriod"/>
            </a:pPr>
            <a:r>
              <a:rPr lang="en-US" sz="1200" dirty="0">
                <a:ln w="0"/>
                <a:effectLst>
                  <a:outerShdw blurRad="38100" dist="19050" dir="2700000" algn="tl" rotWithShape="0">
                    <a:schemeClr val="dk1">
                      <a:alpha val="40000"/>
                    </a:schemeClr>
                  </a:outerShdw>
                </a:effectLst>
              </a:rPr>
              <a:t>Consumer Driven Health Plan (CDHP)</a:t>
            </a:r>
          </a:p>
          <a:p>
            <a:pPr marL="228600" indent="-228600">
              <a:buFont typeface="+mj-lt"/>
              <a:buAutoNum type="arabicPeriod"/>
            </a:pPr>
            <a:endParaRPr lang="en-US" sz="1200" dirty="0">
              <a:ln w="0"/>
              <a:effectLst>
                <a:outerShdw blurRad="38100" dist="19050" dir="2700000" algn="tl" rotWithShape="0">
                  <a:schemeClr val="dk1">
                    <a:alpha val="40000"/>
                  </a:schemeClr>
                </a:outerShdw>
              </a:effectLst>
            </a:endParaRPr>
          </a:p>
          <a:p>
            <a:r>
              <a:rPr lang="en-US" sz="1200" u="sng" dirty="0">
                <a:ln w="0"/>
                <a:effectLst>
                  <a:outerShdw blurRad="38100" dist="19050" dir="2700000" algn="tl" rotWithShape="0">
                    <a:schemeClr val="dk1">
                      <a:alpha val="40000"/>
                    </a:schemeClr>
                  </a:outerShdw>
                </a:effectLst>
              </a:rPr>
              <a:t>Cost</a:t>
            </a:r>
          </a:p>
          <a:p>
            <a:r>
              <a:rPr lang="en-US" sz="1200" dirty="0">
                <a:ln w="0"/>
                <a:effectLst>
                  <a:outerShdw blurRad="38100" dist="19050" dir="2700000" algn="tl" rotWithShape="0">
                    <a:schemeClr val="dk1">
                      <a:alpha val="40000"/>
                    </a:schemeClr>
                  </a:outerShdw>
                </a:effectLst>
              </a:rPr>
              <a:t>Employees pay approximately 25% of the total premium and the government pays the remaining cost. </a:t>
            </a:r>
          </a:p>
          <a:p>
            <a:endParaRPr lang="en-US" sz="1200" dirty="0">
              <a:ln w="0"/>
              <a:effectLst>
                <a:outerShdw blurRad="38100" dist="19050" dir="2700000" algn="tl" rotWithShape="0">
                  <a:schemeClr val="dk1">
                    <a:alpha val="40000"/>
                  </a:schemeClr>
                </a:outerShdw>
              </a:effectLst>
            </a:endParaRPr>
          </a:p>
          <a:p>
            <a:r>
              <a:rPr lang="en-US" sz="1200" u="sng" dirty="0">
                <a:ln w="0"/>
                <a:effectLst>
                  <a:outerShdw blurRad="38100" dist="19050" dir="2700000" algn="tl" rotWithShape="0">
                    <a:schemeClr val="dk1">
                      <a:alpha val="40000"/>
                    </a:schemeClr>
                  </a:outerShdw>
                </a:effectLst>
              </a:rPr>
              <a:t>Enrollment</a:t>
            </a:r>
          </a:p>
          <a:p>
            <a:pPr marL="228600" indent="-228600">
              <a:buFont typeface="+mj-lt"/>
              <a:buAutoNum type="arabicPeriod"/>
            </a:pPr>
            <a:r>
              <a:rPr lang="en-US" sz="1200" dirty="0">
                <a:ln w="0"/>
                <a:effectLst>
                  <a:outerShdw blurRad="38100" dist="19050" dir="2700000" algn="tl" rotWithShape="0">
                    <a:schemeClr val="dk1">
                      <a:alpha val="40000"/>
                    </a:schemeClr>
                  </a:outerShdw>
                </a:effectLst>
              </a:rPr>
              <a:t>PREFERRED METHOD. Judiciary Benefits Center (Online). Go to: JENIE; Human Resources; Judiciary Benefits Center; New Hire Enrollment (within 60 days of hire), Anytime Enrollment (Open Season) </a:t>
            </a:r>
            <a:r>
              <a:rPr lang="en-US" sz="1200" u="sng" dirty="0">
                <a:ln w="0"/>
                <a:effectLst>
                  <a:outerShdw blurRad="38100" dist="19050" dir="2700000" algn="tl" rotWithShape="0">
                    <a:schemeClr val="dk1">
                      <a:alpha val="40000"/>
                    </a:schemeClr>
                  </a:outerShdw>
                </a:effectLst>
              </a:rPr>
              <a:t>OR</a:t>
            </a:r>
            <a:r>
              <a:rPr lang="en-US" sz="1200" dirty="0">
                <a:ln w="0"/>
                <a:effectLst>
                  <a:outerShdw blurRad="38100" dist="19050" dir="2700000" algn="tl" rotWithShape="0">
                    <a:schemeClr val="dk1">
                      <a:alpha val="40000"/>
                    </a:schemeClr>
                  </a:outerShdw>
                </a:effectLst>
              </a:rPr>
              <a:t> Qualified Life Event</a:t>
            </a:r>
          </a:p>
          <a:p>
            <a:pPr marL="228600" indent="-228600">
              <a:buFont typeface="+mj-lt"/>
              <a:buAutoNum type="arabicPeriod"/>
            </a:pPr>
            <a:r>
              <a:rPr lang="en-US" sz="1200" dirty="0">
                <a:ln w="0"/>
                <a:effectLst>
                  <a:outerShdw blurRad="38100" dist="19050" dir="2700000" algn="tl" rotWithShape="0">
                    <a:schemeClr val="dk1">
                      <a:alpha val="40000"/>
                    </a:schemeClr>
                  </a:outerShdw>
                </a:effectLst>
              </a:rPr>
              <a:t>Phone (888)442-3539</a:t>
            </a:r>
          </a:p>
          <a:p>
            <a:pPr marL="228600" indent="-228600">
              <a:buFont typeface="+mj-lt"/>
              <a:buAutoNum type="arabicPeriod"/>
            </a:pPr>
            <a:r>
              <a:rPr lang="en-US" sz="1200" dirty="0">
                <a:ln w="0"/>
                <a:effectLst>
                  <a:outerShdw blurRad="38100" dist="19050" dir="2700000" algn="tl" rotWithShape="0">
                    <a:schemeClr val="dk1">
                      <a:alpha val="40000"/>
                    </a:schemeClr>
                  </a:outerShdw>
                </a:effectLst>
              </a:rPr>
              <a:t>Mail. Federal Judiciary Benefits Program, P.O. Box 3810, Alpharetta, GA, 30023-2810 (Form SF-2809 on </a:t>
            </a:r>
            <a:r>
              <a:rPr lang="en-US" sz="1200" dirty="0" err="1">
                <a:ln w="0"/>
                <a:effectLst>
                  <a:outerShdw blurRad="38100" dist="19050" dir="2700000" algn="tl" rotWithShape="0">
                    <a:schemeClr val="dk1">
                      <a:alpha val="40000"/>
                    </a:schemeClr>
                  </a:outerShdw>
                </a:effectLst>
              </a:rPr>
              <a:t>JNet</a:t>
            </a:r>
            <a:r>
              <a:rPr lang="en-US" sz="1200" dirty="0">
                <a:ln w="0"/>
                <a:effectLst>
                  <a:outerShdw blurRad="38100" dist="19050" dir="2700000" algn="tl" rotWithShape="0">
                    <a:schemeClr val="dk1">
                      <a:alpha val="40000"/>
                    </a:schemeClr>
                  </a:outerShdw>
                </a:effectLst>
              </a:rPr>
              <a:t>)</a:t>
            </a:r>
          </a:p>
          <a:p>
            <a:pPr marL="228600" indent="-228600">
              <a:buFont typeface="+mj-lt"/>
              <a:buAutoNum type="arabicPeriod"/>
            </a:pPr>
            <a:r>
              <a:rPr lang="en-US" sz="1200" dirty="0">
                <a:ln w="0"/>
                <a:effectLst>
                  <a:outerShdw blurRad="38100" dist="19050" dir="2700000" algn="tl" rotWithShape="0">
                    <a:schemeClr val="dk1">
                      <a:alpha val="40000"/>
                    </a:schemeClr>
                  </a:outerShdw>
                </a:effectLst>
              </a:rPr>
              <a:t>Fax (800)526-6175</a:t>
            </a:r>
          </a:p>
        </p:txBody>
      </p:sp>
    </p:spTree>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5" name="Rectangle 3"/>
          <p:cNvSpPr>
            <a:spLocks noGrp="1" noChangeArrowheads="1"/>
          </p:cNvSpPr>
          <p:nvPr>
            <p:ph type="body" idx="4294967295"/>
          </p:nvPr>
        </p:nvSpPr>
        <p:spPr>
          <a:xfrm>
            <a:off x="76200" y="990600"/>
            <a:ext cx="8763000" cy="5791200"/>
          </a:xfrm>
        </p:spPr>
        <p:txBody>
          <a:bodyPr>
            <a:normAutofit/>
          </a:bodyPr>
          <a:lstStyle/>
          <a:p>
            <a:pPr>
              <a:lnSpc>
                <a:spcPct val="90000"/>
              </a:lnSpc>
              <a:buFont typeface="Wingdings" pitchFamily="2" charset="2"/>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a:lnSpc>
                <a:spcPct val="90000"/>
              </a:lnSpc>
              <a:buFont typeface="Wingdings" pitchFamily="2" charset="2"/>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algn="ctr">
              <a:lnSpc>
                <a:spcPct val="90000"/>
              </a:lnSpc>
              <a:buFont typeface="Wingdings" pitchFamily="2" charset="2"/>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a:lnSpc>
                <a:spcPct val="90000"/>
              </a:lnSpc>
              <a:buFont typeface="Wingdings" pitchFamily="2" charset="2"/>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Overview</a:t>
            </a:r>
          </a:p>
          <a:p>
            <a:pPr>
              <a:lnSpc>
                <a:spcPct val="90000"/>
              </a:lnSpc>
              <a:buFont typeface="Wingdings" panose="05000000000000000000" pitchFamily="2" charset="2"/>
              <a:buChar char="§"/>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Employee pay-all benefit (pay entire premium)</a:t>
            </a:r>
          </a:p>
          <a:p>
            <a:pPr>
              <a:lnSpc>
                <a:spcPct val="90000"/>
              </a:lnSpc>
              <a:buFont typeface="Wingdings" panose="05000000000000000000" pitchFamily="2" charset="2"/>
              <a:buChar char="§"/>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Supplemental coverage to health benefits</a:t>
            </a:r>
          </a:p>
          <a:p>
            <a:pPr>
              <a:lnSpc>
                <a:spcPct val="90000"/>
              </a:lnSpc>
              <a:buFont typeface="Wingdings" panose="05000000000000000000" pitchFamily="2" charset="2"/>
              <a:buChar char="§"/>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Coverage for eligible children ends at 22</a:t>
            </a:r>
          </a:p>
          <a:p>
            <a:pPr>
              <a:lnSpc>
                <a:spcPct val="90000"/>
              </a:lnSpc>
              <a:buFont typeface="Wingdings" panose="05000000000000000000" pitchFamily="2" charset="2"/>
              <a:buChar char="§"/>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9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Eligibility</a:t>
            </a:r>
          </a:p>
          <a:p>
            <a:pPr marL="228600" indent="-228600">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Within first 60 days of employment</a:t>
            </a:r>
          </a:p>
          <a:p>
            <a:pPr marL="228600" indent="-228600">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Open Season</a:t>
            </a:r>
          </a:p>
          <a:p>
            <a:pPr marL="228600" indent="-228600">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Qualifying Life Event</a:t>
            </a:r>
          </a:p>
          <a:p>
            <a:pPr marL="228600" indent="-228600">
              <a:lnSpc>
                <a:spcPct val="90000"/>
              </a:lnSpc>
              <a:buFont typeface="+mj-lt"/>
              <a:buAutoNum type="arabicPeriod"/>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9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Enrollment Types</a:t>
            </a:r>
          </a:p>
          <a:p>
            <a:pPr marL="228600" indent="-228600">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Self Only</a:t>
            </a:r>
          </a:p>
          <a:p>
            <a:pPr marL="228600" indent="-228600">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Self Plus One</a:t>
            </a:r>
          </a:p>
          <a:p>
            <a:pPr marL="228600" indent="-228600">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Self and Family</a:t>
            </a:r>
          </a:p>
          <a:p>
            <a:pPr marL="228600" indent="-228600">
              <a:lnSpc>
                <a:spcPct val="90000"/>
              </a:lnSpc>
              <a:buFont typeface="+mj-lt"/>
              <a:buAutoNum type="arabicPeriod"/>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9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Enrollment</a:t>
            </a:r>
          </a:p>
          <a:p>
            <a:pPr marL="228600" indent="-228600">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Benefeds.com</a:t>
            </a:r>
          </a:p>
          <a:p>
            <a:pPr marL="228600" indent="-228600">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Phone (877)888-3337</a:t>
            </a:r>
          </a:p>
        </p:txBody>
      </p:sp>
      <p:sp>
        <p:nvSpPr>
          <p:cNvPr id="5" name="TextBox 4"/>
          <p:cNvSpPr txBox="1"/>
          <p:nvPr/>
        </p:nvSpPr>
        <p:spPr>
          <a:xfrm>
            <a:off x="304800" y="228600"/>
            <a:ext cx="84582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4000" b="1" dirty="0"/>
              <a:t>FEDVIP (Dental/Vision Insurance)</a:t>
            </a:r>
            <a:endParaRPr lang="en-US" dirty="0"/>
          </a:p>
        </p:txBody>
      </p:sp>
    </p:spTree>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6"/>
          <p:cNvSpPr>
            <a:spLocks noGrp="1" noChangeArrowheads="1"/>
          </p:cNvSpPr>
          <p:nvPr>
            <p:ph type="body" sz="half" idx="1"/>
          </p:nvPr>
        </p:nvSpPr>
        <p:spPr>
          <a:xfrm>
            <a:off x="76200" y="990600"/>
            <a:ext cx="8610600" cy="5791200"/>
          </a:xfrm>
        </p:spPr>
        <p:txBody>
          <a:bodyPr>
            <a:normAutofit fontScale="92500" lnSpcReduction="10000"/>
          </a:bodyPr>
          <a:lstStyle/>
          <a:p>
            <a:pPr>
              <a:lnSpc>
                <a:spcPct val="80000"/>
              </a:lnSpc>
              <a:buFont typeface="Wingdings" pitchFamily="2" charset="2"/>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Eligibility</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Employees are eligible to enroll within 60 days of employment. New employees are automatically covered by basic on their start date. </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Coverage Options</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Basic: Annual salary rounded up to the next even $1,000 plus $2,000</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Option A: $10,000</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Option B: 1-5 multiples of your salary rounded up to the next even $1,000</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Option C: 1-5 multiples. Each multiple equals $5,000 for the life of your spouse and $2,500 for the life of each eligible child.</a:t>
            </a:r>
          </a:p>
          <a:p>
            <a:pPr marL="228600" indent="-228600">
              <a:lnSpc>
                <a:spcPct val="80000"/>
              </a:lnSpc>
              <a:buFont typeface="+mj-lt"/>
              <a:buAutoNum type="arabicPeriod"/>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Situations in which employees can increase coverage</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Qualifying Life Event </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Life Insurance Option Season (RARE)</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Approval after having medical examination</a:t>
            </a:r>
          </a:p>
          <a:p>
            <a:pPr marL="228600" indent="-228600">
              <a:lnSpc>
                <a:spcPct val="80000"/>
              </a:lnSpc>
              <a:buFont typeface="+mj-lt"/>
              <a:buAutoNum type="arabicPeriod"/>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Decline Coverage</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You can decline coverage at any time, but keep in mind you must be enrolled in basic in order to retain optional life insurance options.</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How to make changes to FEGLI Coverage</a:t>
            </a:r>
          </a:p>
          <a:p>
            <a:pPr marL="228600" indent="-228600">
              <a:buFont typeface="+mj-lt"/>
              <a:buAutoNum type="arabicPeriod"/>
            </a:pPr>
            <a:r>
              <a:rPr lang="en-US" sz="1200" i="0" dirty="0">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PREFERRED METHOD. Judiciary Benefits Center (Online). Go to: JENIE; Human Resources; Judiciary Benefits Center; Anytime Enrollment (if decreasing or waiving) </a:t>
            </a:r>
            <a:r>
              <a:rPr lang="en-US" sz="1200" i="0" u="sng" dirty="0">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OR</a:t>
            </a:r>
            <a:r>
              <a:rPr lang="en-US" sz="1200" i="0" dirty="0">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Qualified Life Event</a:t>
            </a:r>
          </a:p>
          <a:p>
            <a:pPr marL="228600" indent="-228600">
              <a:buFont typeface="+mj-lt"/>
              <a:buAutoNum type="arabicPeriod"/>
            </a:pPr>
            <a:r>
              <a:rPr lang="en-US" sz="1200" i="0" dirty="0">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Phone (888)442-3539</a:t>
            </a:r>
          </a:p>
          <a:p>
            <a:pPr marL="228600" indent="-228600">
              <a:buFont typeface="+mj-lt"/>
              <a:buAutoNum type="arabicPeriod"/>
            </a:pPr>
            <a:r>
              <a:rPr lang="en-US" sz="1200" i="0" dirty="0">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Mail. Federal Judiciary Benefits Program, P.O. Box 3810 Alpharetta, GA 30023-3810 (Form SF-2817 on </a:t>
            </a:r>
            <a:r>
              <a:rPr lang="en-US" sz="1200" i="0" dirty="0" err="1">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JNet</a:t>
            </a:r>
            <a:r>
              <a:rPr lang="en-US" sz="1200" i="0" dirty="0">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p>
          <a:p>
            <a:pPr marL="228600" indent="-228600">
              <a:buFont typeface="+mj-lt"/>
              <a:buAutoNum type="arabicPeriod"/>
            </a:pPr>
            <a:r>
              <a:rPr lang="en-US" sz="1200" i="0" dirty="0">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Fax (800)526-6175</a:t>
            </a:r>
          </a:p>
          <a:p>
            <a:pPr marL="0" indent="0">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FEGLI Rates</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Located: opm.gov; Insurance; Life Insurance; Program Information; Premiums for Employees</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hlinkClick r:id="rId2"/>
              </a:rPr>
              <a:t>https://www.opm.gov/healthcare-insurance/life-insurance/program-information/#url=Premiums-for-Employees</a:t>
            </a: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FEGLI Calculator</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Located: opm.gov; Retirement; Calculators; FEGLI Calculator (calculate the premiums)</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hlinkClick r:id="rId3"/>
              </a:rPr>
              <a:t>https://www.opm.gov/retirement-services/calculators/fegli-calculator/</a:t>
            </a: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172" name="Line 31"/>
          <p:cNvSpPr>
            <a:spLocks noChangeShapeType="1"/>
          </p:cNvSpPr>
          <p:nvPr/>
        </p:nvSpPr>
        <p:spPr bwMode="auto">
          <a:xfrm>
            <a:off x="8534400" y="6553200"/>
            <a:ext cx="0" cy="0"/>
          </a:xfrm>
          <a:prstGeom prst="line">
            <a:avLst/>
          </a:prstGeom>
          <a:noFill/>
          <a:ln w="38100">
            <a:solidFill>
              <a:schemeClr val="hlink"/>
            </a:solidFill>
            <a:miter lim="800000"/>
            <a:headEnd/>
            <a:tailEnd/>
          </a:ln>
        </p:spPr>
        <p:txBody>
          <a:bodyPr wrap="none"/>
          <a:lstStyle/>
          <a:p>
            <a:endParaRPr lang="en-US" dirty="0"/>
          </a:p>
        </p:txBody>
      </p:sp>
      <p:sp>
        <p:nvSpPr>
          <p:cNvPr id="6" name="TextBox 5"/>
          <p:cNvSpPr txBox="1"/>
          <p:nvPr/>
        </p:nvSpPr>
        <p:spPr>
          <a:xfrm>
            <a:off x="457200" y="224499"/>
            <a:ext cx="80772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4000" b="1" dirty="0"/>
              <a:t>FEGLI (Life Insurance)</a:t>
            </a:r>
            <a:endParaRPr lang="en-US" sz="1400" b="1" dirty="0"/>
          </a:p>
        </p:txBody>
      </p:sp>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6"/>
          <p:cNvSpPr>
            <a:spLocks noGrp="1" noChangeArrowheads="1"/>
          </p:cNvSpPr>
          <p:nvPr>
            <p:ph type="body" sz="half" idx="1"/>
          </p:nvPr>
        </p:nvSpPr>
        <p:spPr>
          <a:xfrm>
            <a:off x="76200" y="990600"/>
            <a:ext cx="8610600" cy="5791200"/>
          </a:xfrm>
        </p:spPr>
        <p:txBody>
          <a:bodyPr>
            <a:normAutofit/>
          </a:bodyPr>
          <a:lstStyle/>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In the event you experience one of the following Qualifying Life Events, please contact your Human Resources Specialist, Beth Mason.</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Qualifying Life Events</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Marriage</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Divorce</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Birth of Child/Adoption</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Turning 26 (lose insurance)</a:t>
            </a:r>
          </a:p>
          <a:p>
            <a:pPr marL="228600" indent="-228600">
              <a:lnSpc>
                <a:spcPct val="80000"/>
              </a:lnSpc>
              <a:buFont typeface="+mj-lt"/>
              <a:buAutoNum type="arabicPeriod"/>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Timeframe to make changes</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For most benefits, you will have 60 days from the date of event to make changes. If you do not make changes during that timeframe, you will have to wait until Open Season.</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Which benefits can be changed</a:t>
            </a:r>
          </a:p>
          <a:p>
            <a:pPr>
              <a:lnSpc>
                <a:spcPct val="80000"/>
              </a:lnSpc>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Health Insurance</a:t>
            </a:r>
          </a:p>
          <a:p>
            <a:pPr>
              <a:lnSpc>
                <a:spcPct val="80000"/>
              </a:lnSpc>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Vision and/or Dental</a:t>
            </a:r>
          </a:p>
          <a:p>
            <a:pPr>
              <a:lnSpc>
                <a:spcPct val="80000"/>
              </a:lnSpc>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Life Insurance</a:t>
            </a:r>
          </a:p>
          <a:p>
            <a:pPr>
              <a:lnSpc>
                <a:spcPct val="80000"/>
              </a:lnSpc>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FSA’s</a:t>
            </a:r>
          </a:p>
          <a:p>
            <a:pPr>
              <a:lnSpc>
                <a:spcPct val="80000"/>
              </a:lnSpc>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Beneficiary forms</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172" name="Line 31"/>
          <p:cNvSpPr>
            <a:spLocks noChangeShapeType="1"/>
          </p:cNvSpPr>
          <p:nvPr/>
        </p:nvSpPr>
        <p:spPr bwMode="auto">
          <a:xfrm>
            <a:off x="8534400" y="6553200"/>
            <a:ext cx="0" cy="0"/>
          </a:xfrm>
          <a:prstGeom prst="line">
            <a:avLst/>
          </a:prstGeom>
          <a:noFill/>
          <a:ln w="38100">
            <a:solidFill>
              <a:schemeClr val="hlink"/>
            </a:solidFill>
            <a:miter lim="800000"/>
            <a:headEnd/>
            <a:tailEnd/>
          </a:ln>
        </p:spPr>
        <p:txBody>
          <a:bodyPr wrap="none"/>
          <a:lstStyle/>
          <a:p>
            <a:endParaRPr lang="en-US" dirty="0"/>
          </a:p>
        </p:txBody>
      </p:sp>
      <p:sp>
        <p:nvSpPr>
          <p:cNvPr id="6" name="TextBox 5"/>
          <p:cNvSpPr txBox="1"/>
          <p:nvPr/>
        </p:nvSpPr>
        <p:spPr>
          <a:xfrm>
            <a:off x="457200" y="224499"/>
            <a:ext cx="80772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4000" b="1" dirty="0"/>
              <a:t>QUALIFYING LIFE EVENT (QLE)</a:t>
            </a:r>
            <a:endParaRPr lang="en-US" sz="1400" b="1" dirty="0"/>
          </a:p>
        </p:txBody>
      </p:sp>
    </p:spTree>
    <p:extLst>
      <p:ext uri="{BB962C8B-B14F-4D97-AF65-F5344CB8AC3E}">
        <p14:creationId xmlns:p14="http://schemas.microsoft.com/office/powerpoint/2010/main" val="1937078907"/>
      </p:ext>
    </p:extLst>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5" name="Rectangle 3"/>
          <p:cNvSpPr>
            <a:spLocks noGrp="1" noChangeArrowheads="1"/>
          </p:cNvSpPr>
          <p:nvPr>
            <p:ph type="body" idx="4294967295"/>
          </p:nvPr>
        </p:nvSpPr>
        <p:spPr>
          <a:xfrm>
            <a:off x="76200" y="990600"/>
            <a:ext cx="8763000" cy="5791200"/>
          </a:xfrm>
        </p:spPr>
        <p:txBody>
          <a:bodyPr>
            <a:normAutofit/>
          </a:bodyPr>
          <a:lstStyle/>
          <a:p>
            <a:pPr>
              <a:lnSpc>
                <a:spcPct val="90000"/>
              </a:lnSpc>
              <a:buFont typeface="Wingdings" pitchFamily="2" charset="2"/>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p>
          <a:p>
            <a:pPr>
              <a:lnSpc>
                <a:spcPct val="90000"/>
              </a:lnSpc>
              <a:buFont typeface="Wingdings" pitchFamily="2" charset="2"/>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The Judiciary offers two types of Flexible Spending Accounts from which the money you contribute is deducted from your income before taxes:</a:t>
            </a:r>
          </a:p>
          <a:p>
            <a:pPr>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HCRA. You can use pre-tax dollars to cover deductibles, copayments and other medical, dental and vision expenses not covered by health insurance. </a:t>
            </a:r>
          </a:p>
          <a:p>
            <a:pPr>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DCRA. Allows you to use pre-tax dollars to cover daycare expenses. </a:t>
            </a:r>
          </a:p>
          <a:p>
            <a:pPr>
              <a:lnSpc>
                <a:spcPct val="90000"/>
              </a:lnSpc>
              <a:buFont typeface="+mj-lt"/>
              <a:buAutoNum type="arabicPeriod"/>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9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Eligibility</a:t>
            </a:r>
          </a:p>
          <a:p>
            <a:pPr marL="228600" indent="-228600">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Within first 60 days of employment</a:t>
            </a:r>
          </a:p>
          <a:p>
            <a:pPr marL="228600" indent="-228600">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Open Season</a:t>
            </a:r>
          </a:p>
          <a:p>
            <a:pPr marL="228600" indent="-228600">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Qualifying Life Event</a:t>
            </a:r>
          </a:p>
          <a:p>
            <a:pPr marL="228600" indent="-228600">
              <a:lnSpc>
                <a:spcPct val="90000"/>
              </a:lnSpc>
              <a:buFont typeface="+mj-lt"/>
              <a:buAutoNum type="arabicPeriod"/>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9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Enrollment</a:t>
            </a:r>
          </a:p>
          <a:p>
            <a:pPr marL="228600" indent="-228600">
              <a:buFont typeface="+mj-lt"/>
              <a:buAutoNum type="arabicPeriod"/>
            </a:pPr>
            <a:r>
              <a:rPr lang="en-US" sz="1200" i="0" dirty="0">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PREFERRED METHOD. Judiciary Benefits Center (Online). Go to: JENIE; Human Resources; Judiciary Benefits Center; New Hire Enrollment (within 60 days of hire), Anytime Enrollment (Open Season) </a:t>
            </a:r>
            <a:r>
              <a:rPr lang="en-US" sz="1200" i="0" u="sng" dirty="0">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OR</a:t>
            </a:r>
            <a:r>
              <a:rPr lang="en-US" sz="1200" i="0" dirty="0">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Qualified Life Event </a:t>
            </a:r>
          </a:p>
          <a:p>
            <a:pPr marL="228600" indent="-228600">
              <a:buFont typeface="+mj-lt"/>
              <a:buAutoNum type="arabicPeriod"/>
            </a:pPr>
            <a:r>
              <a:rPr lang="en-US" sz="1200" i="0" dirty="0">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Phone (888)442-3539</a:t>
            </a:r>
          </a:p>
          <a:p>
            <a:pPr marL="228600" indent="-228600">
              <a:buFont typeface="+mj-lt"/>
              <a:buAutoNum type="arabicPeriod"/>
            </a:pPr>
            <a:r>
              <a:rPr lang="en-US" sz="1200" i="0" dirty="0">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Mail. ENROLLMENT- Federal Judiciary Benefits Program, P.O. Box 3810, Alpharetta, GA 20023-3810; CLAIM </a:t>
            </a:r>
          </a:p>
          <a:p>
            <a:pPr marL="0" indent="0">
              <a:buNone/>
            </a:pPr>
            <a:r>
              <a:rPr lang="en-US" sz="1200" i="0" dirty="0">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SUBMISSIONS- Federal Judiciary Benefits Program, P.O. Box 35680, Louisville, KY 40232</a:t>
            </a:r>
          </a:p>
          <a:p>
            <a:pPr marL="228600" indent="-228600">
              <a:buFont typeface="+mj-lt"/>
              <a:buAutoNum type="arabicPeriod"/>
            </a:pPr>
            <a:r>
              <a:rPr lang="en-US" sz="1200" i="0" dirty="0">
                <a:ln w="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Fax (800)778-0045</a:t>
            </a:r>
          </a:p>
          <a:p>
            <a:pPr marL="0" indent="0">
              <a:lnSpc>
                <a:spcPct val="9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9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Contribution Amounts</a:t>
            </a:r>
          </a:p>
          <a:p>
            <a:pPr marL="228600" indent="-228600">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HCRA: $2,650 in 2018</a:t>
            </a:r>
          </a:p>
          <a:p>
            <a:pPr marL="228600" indent="-228600">
              <a:lnSpc>
                <a:spcPct val="9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DCRA: $5,000 </a:t>
            </a:r>
            <a:r>
              <a:rPr lang="en-US" sz="1200" i="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in 2018</a:t>
            </a: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228600" indent="-228600">
              <a:lnSpc>
                <a:spcPct val="90000"/>
              </a:lnSpc>
              <a:buFont typeface="+mj-lt"/>
              <a:buAutoNum type="arabicPeriod"/>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9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Plan Year</a:t>
            </a:r>
          </a:p>
          <a:p>
            <a:pPr marL="0" indent="0">
              <a:lnSpc>
                <a:spcPct val="9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January 1</a:t>
            </a:r>
            <a:r>
              <a:rPr lang="en-US" sz="1200" i="0" baseline="300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st</a:t>
            </a: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through December 31</a:t>
            </a:r>
            <a:r>
              <a:rPr lang="en-US" sz="1200" i="0" baseline="300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st</a:t>
            </a: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Enrollment does NOT continue year to year, so you must re-enroll during Open Season.</a:t>
            </a:r>
          </a:p>
          <a:p>
            <a:pPr marL="0" indent="0">
              <a:lnSpc>
                <a:spcPct val="9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9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5" name="TextBox 4"/>
          <p:cNvSpPr txBox="1"/>
          <p:nvPr/>
        </p:nvSpPr>
        <p:spPr>
          <a:xfrm>
            <a:off x="304800" y="228600"/>
            <a:ext cx="84582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4000" b="1" dirty="0"/>
              <a:t>FSA (Flexible Spending Accounts)</a:t>
            </a:r>
            <a:endParaRPr lang="en-US" dirty="0"/>
          </a:p>
        </p:txBody>
      </p:sp>
    </p:spTree>
    <p:extLst>
      <p:ext uri="{BB962C8B-B14F-4D97-AF65-F5344CB8AC3E}">
        <p14:creationId xmlns:p14="http://schemas.microsoft.com/office/powerpoint/2010/main" val="4269700720"/>
      </p:ext>
    </p:extLst>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6"/>
          <p:cNvSpPr>
            <a:spLocks noGrp="1" noChangeArrowheads="1"/>
          </p:cNvSpPr>
          <p:nvPr>
            <p:ph type="body" sz="half" idx="1"/>
          </p:nvPr>
        </p:nvSpPr>
        <p:spPr>
          <a:xfrm>
            <a:off x="76200" y="990600"/>
            <a:ext cx="8610600" cy="5791200"/>
          </a:xfrm>
        </p:spPr>
        <p:txBody>
          <a:bodyPr>
            <a:normAutofit/>
          </a:bodyPr>
          <a:lstStyle/>
          <a:p>
            <a:pPr>
              <a:lnSpc>
                <a:spcPct val="80000"/>
              </a:lnSpc>
              <a:buFont typeface="Wingdings" pitchFamily="2" charset="2"/>
              <a:buNone/>
            </a:pPr>
            <a:endPar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a:lnSpc>
                <a:spcPct val="80000"/>
              </a:lnSpc>
              <a:buFont typeface="Wingdings" pitchFamily="2" charset="2"/>
              <a:buNone/>
            </a:pPr>
            <a:endPar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a:lnSpc>
                <a:spcPct val="80000"/>
              </a:lnSpc>
              <a:buFont typeface="Wingdings" pitchFamily="2" charset="2"/>
              <a:buNone/>
            </a:pPr>
            <a:endPar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a:lnSpc>
                <a:spcPct val="80000"/>
              </a:lnSpc>
              <a:buFont typeface="Wingdings" pitchFamily="2" charset="2"/>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Grace Period</a:t>
            </a:r>
          </a:p>
          <a:p>
            <a:pPr>
              <a:lnSpc>
                <a:spcPct val="80000"/>
              </a:lnSpc>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Under HCRA, additional time period granted from January 1</a:t>
            </a:r>
            <a:r>
              <a:rPr lang="en-US" sz="1200" i="0" baseline="300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st</a:t>
            </a: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March 15</a:t>
            </a:r>
            <a:r>
              <a:rPr lang="en-US" sz="1200" i="0" baseline="300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th</a:t>
            </a: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in which you can incur medical expenses.</a:t>
            </a:r>
          </a:p>
          <a:p>
            <a:pPr>
              <a:lnSpc>
                <a:spcPct val="80000"/>
              </a:lnSpc>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No grace period for DCRA.</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Claims</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Deadline to file claims for HCRA and DCRA is April 30</a:t>
            </a:r>
            <a:r>
              <a:rPr lang="en-US" sz="1200" i="0" baseline="300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th</a:t>
            </a: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of year following current plan year. </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172" name="Line 31"/>
          <p:cNvSpPr>
            <a:spLocks noChangeShapeType="1"/>
          </p:cNvSpPr>
          <p:nvPr/>
        </p:nvSpPr>
        <p:spPr bwMode="auto">
          <a:xfrm>
            <a:off x="8534400" y="6553200"/>
            <a:ext cx="0" cy="0"/>
          </a:xfrm>
          <a:prstGeom prst="line">
            <a:avLst/>
          </a:prstGeom>
          <a:noFill/>
          <a:ln w="38100">
            <a:solidFill>
              <a:schemeClr val="hlink"/>
            </a:solidFill>
            <a:miter lim="800000"/>
            <a:headEnd/>
            <a:tailEnd/>
          </a:ln>
        </p:spPr>
        <p:txBody>
          <a:bodyPr wrap="none"/>
          <a:lstStyle/>
          <a:p>
            <a:endParaRPr lang="en-US" dirty="0"/>
          </a:p>
        </p:txBody>
      </p:sp>
      <p:sp>
        <p:nvSpPr>
          <p:cNvPr id="6" name="TextBox 5"/>
          <p:cNvSpPr txBox="1"/>
          <p:nvPr/>
        </p:nvSpPr>
        <p:spPr>
          <a:xfrm>
            <a:off x="457200" y="224499"/>
            <a:ext cx="80772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4000" b="1" dirty="0"/>
              <a:t>FSA’s (continued)</a:t>
            </a:r>
            <a:endParaRPr lang="en-US" sz="1400" b="1" dirty="0"/>
          </a:p>
        </p:txBody>
      </p:sp>
    </p:spTree>
    <p:extLst>
      <p:ext uri="{BB962C8B-B14F-4D97-AF65-F5344CB8AC3E}">
        <p14:creationId xmlns:p14="http://schemas.microsoft.com/office/powerpoint/2010/main" val="3382426609"/>
      </p:ext>
    </p:extLst>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6"/>
          <p:cNvSpPr>
            <a:spLocks noGrp="1" noChangeArrowheads="1"/>
          </p:cNvSpPr>
          <p:nvPr>
            <p:ph type="body" sz="half" idx="1"/>
          </p:nvPr>
        </p:nvSpPr>
        <p:spPr>
          <a:xfrm>
            <a:off x="76200" y="1600200"/>
            <a:ext cx="8915400" cy="5181600"/>
          </a:xfrm>
        </p:spPr>
        <p:txBody>
          <a:bodyPr>
            <a:normAutofit/>
          </a:bodyPr>
          <a:lstStyle/>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EAP Overview</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Offers counseling services, legal consultation and crisis management</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WorkLife4You Overview</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Provides employees with the following resources to manage responsibilities at work and home: fitness and nutrition, childcare and parenting, stress and coping, senior care. </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Eligibility</a:t>
            </a: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Judiciary employees and their dependents (spouse and children still in school)</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Contact Information- EAP</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(800)222-0364 (24 hours a day, 7 days a week)</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hlinkClick r:id="rId2"/>
              </a:rPr>
              <a:t>http://www.foh4you.com</a:t>
            </a: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228600" indent="-228600">
              <a:lnSpc>
                <a:spcPct val="80000"/>
              </a:lnSpc>
              <a:buFont typeface="+mj-lt"/>
              <a:buAutoNum type="arabicPeriod"/>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Contact Information- WorkLife4You</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(800)222-0364 (24 hours a day, 7 days a week)</a:t>
            </a:r>
          </a:p>
          <a:p>
            <a:pPr marL="228600" indent="-228600">
              <a:lnSpc>
                <a:spcPct val="80000"/>
              </a:lnSpc>
              <a:buFont typeface="+mj-lt"/>
              <a:buAutoNum type="arabicPeriod"/>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hlinkClick r:id="rId3"/>
              </a:rPr>
              <a:t>https://www.worklife4you.com</a:t>
            </a: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marL="0" indent="0">
              <a:lnSpc>
                <a:spcPct val="80000"/>
              </a:lnSpc>
              <a:buNone/>
            </a:pPr>
            <a:r>
              <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When you register for WorkLife4You, the registration code is FEDJUD</a:t>
            </a:r>
          </a:p>
          <a:p>
            <a:pPr marL="0" indent="0">
              <a:lnSpc>
                <a:spcPct val="80000"/>
              </a:lnSpc>
              <a:buNone/>
            </a:pPr>
            <a:endParaRPr lang="en-US" sz="1200" i="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172" name="Line 31"/>
          <p:cNvSpPr>
            <a:spLocks noChangeShapeType="1"/>
          </p:cNvSpPr>
          <p:nvPr/>
        </p:nvSpPr>
        <p:spPr bwMode="auto">
          <a:xfrm>
            <a:off x="8534400" y="6553200"/>
            <a:ext cx="0" cy="0"/>
          </a:xfrm>
          <a:prstGeom prst="line">
            <a:avLst/>
          </a:prstGeom>
          <a:noFill/>
          <a:ln w="38100">
            <a:solidFill>
              <a:schemeClr val="hlink"/>
            </a:solidFill>
            <a:miter lim="800000"/>
            <a:headEnd/>
            <a:tailEnd/>
          </a:ln>
        </p:spPr>
        <p:txBody>
          <a:bodyPr wrap="none"/>
          <a:lstStyle/>
          <a:p>
            <a:endParaRPr lang="en-US" dirty="0"/>
          </a:p>
        </p:txBody>
      </p:sp>
      <p:sp>
        <p:nvSpPr>
          <p:cNvPr id="6" name="TextBox 5"/>
          <p:cNvSpPr txBox="1"/>
          <p:nvPr/>
        </p:nvSpPr>
        <p:spPr>
          <a:xfrm>
            <a:off x="228600" y="224499"/>
            <a:ext cx="8763000" cy="132343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4000" b="1" dirty="0"/>
              <a:t>EMPLOYEE ASSISTANCE PROGRAM (EAP) &amp; WorkLife4You</a:t>
            </a:r>
            <a:endParaRPr lang="en-US" sz="1400" b="1" dirty="0"/>
          </a:p>
        </p:txBody>
      </p:sp>
    </p:spTree>
    <p:extLst>
      <p:ext uri="{BB962C8B-B14F-4D97-AF65-F5344CB8AC3E}">
        <p14:creationId xmlns:p14="http://schemas.microsoft.com/office/powerpoint/2010/main" val="452502987"/>
      </p:ext>
    </p:extLst>
  </p:cSld>
  <p:clrMapOvr>
    <a:masterClrMapping/>
  </p:clrMapOvr>
  <p:transition>
    <p:random/>
  </p:transition>
</p:sld>
</file>

<file path=ppt/theme/theme1.xml><?xml version="1.0" encoding="utf-8"?>
<a:theme xmlns:a="http://schemas.openxmlformats.org/drawingml/2006/main" name="Tradesho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20000">
              <a:schemeClr val="phClr">
                <a:tint val="80000"/>
                <a:lumMod val="100000"/>
              </a:schemeClr>
            </a:gs>
            <a:gs pos="100000">
              <a:schemeClr val="phClr">
                <a:tint val="100000"/>
                <a:lumMod val="80000"/>
              </a:schemeClr>
            </a:gs>
          </a:gsLst>
          <a:path path="circle">
            <a:fillToRect l="50000" t="20000" r="100000" b="100000"/>
          </a:path>
        </a:gradFill>
        <a:gradFill rotWithShape="1">
          <a:gsLst>
            <a:gs pos="0">
              <a:schemeClr val="phClr">
                <a:tint val="100000"/>
                <a:lumMod val="100000"/>
              </a:schemeClr>
            </a:gs>
            <a:gs pos="100000">
              <a:schemeClr val="phClr">
                <a:shade val="100000"/>
                <a:lumMod val="60000"/>
              </a:schemeClr>
            </a:gs>
          </a:gsLst>
          <a:path path="circle">
            <a:fillToRect l="50000" t="2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Tradeshow</Template>
  <TotalTime>9275</TotalTime>
  <Words>1895</Words>
  <Application>Microsoft Office PowerPoint</Application>
  <PresentationFormat>On-screen Show (4:3)</PresentationFormat>
  <Paragraphs>270</Paragraphs>
  <Slides>16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Tahoma</vt:lpstr>
      <vt:lpstr>Times New Roman</vt:lpstr>
      <vt:lpstr>Verdana</vt:lpstr>
      <vt:lpstr>Wingdings</vt:lpstr>
      <vt:lpstr>Tradeshow</vt:lpstr>
      <vt:lpstr>PowerPoint Presentation</vt:lpstr>
      <vt:lpstr>EMPLOYEE BENEFITS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 probation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EMPLOYEE BENEFITS</dc:title>
  <dc:creator>alvarezs</dc:creator>
  <cp:lastModifiedBy>Beth Mason</cp:lastModifiedBy>
  <cp:revision>474</cp:revision>
  <cp:lastPrinted>2017-06-20T17:20:48Z</cp:lastPrinted>
  <dcterms:created xsi:type="dcterms:W3CDTF">2001-08-03T19:11:08Z</dcterms:created>
  <dcterms:modified xsi:type="dcterms:W3CDTF">2021-03-09T19:02:50Z</dcterms:modified>
</cp:coreProperties>
</file>